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50"/>
  </p:notesMasterIdLst>
  <p:sldIdLst>
    <p:sldId id="4345" r:id="rId5"/>
    <p:sldId id="4353" r:id="rId6"/>
    <p:sldId id="4352" r:id="rId7"/>
    <p:sldId id="4347" r:id="rId8"/>
    <p:sldId id="4350" r:id="rId9"/>
    <p:sldId id="4362" r:id="rId10"/>
    <p:sldId id="4351" r:id="rId11"/>
    <p:sldId id="4369" r:id="rId12"/>
    <p:sldId id="4364" r:id="rId13"/>
    <p:sldId id="4376" r:id="rId14"/>
    <p:sldId id="4377" r:id="rId15"/>
    <p:sldId id="4378" r:id="rId16"/>
    <p:sldId id="4361" r:id="rId17"/>
    <p:sldId id="4379" r:id="rId18"/>
    <p:sldId id="4338" r:id="rId19"/>
    <p:sldId id="4380" r:id="rId20"/>
    <p:sldId id="4381" r:id="rId21"/>
    <p:sldId id="4382" r:id="rId22"/>
    <p:sldId id="4383" r:id="rId23"/>
    <p:sldId id="4384" r:id="rId24"/>
    <p:sldId id="4373" r:id="rId25"/>
    <p:sldId id="4385" r:id="rId26"/>
    <p:sldId id="4386" r:id="rId27"/>
    <p:sldId id="4387" r:id="rId28"/>
    <p:sldId id="4388" r:id="rId29"/>
    <p:sldId id="4365" r:id="rId30"/>
    <p:sldId id="4389" r:id="rId31"/>
    <p:sldId id="4390" r:id="rId32"/>
    <p:sldId id="4391" r:id="rId33"/>
    <p:sldId id="4392" r:id="rId34"/>
    <p:sldId id="4393" r:id="rId35"/>
    <p:sldId id="4394" r:id="rId36"/>
    <p:sldId id="4375" r:id="rId37"/>
    <p:sldId id="4374" r:id="rId38"/>
    <p:sldId id="4395" r:id="rId39"/>
    <p:sldId id="4396" r:id="rId40"/>
    <p:sldId id="4397" r:id="rId41"/>
    <p:sldId id="4398" r:id="rId42"/>
    <p:sldId id="4399" r:id="rId43"/>
    <p:sldId id="4400" r:id="rId44"/>
    <p:sldId id="4401" r:id="rId45"/>
    <p:sldId id="4403" r:id="rId46"/>
    <p:sldId id="4404" r:id="rId47"/>
    <p:sldId id="4406" r:id="rId48"/>
    <p:sldId id="4263"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2496B7-485F-7B69-F7DE-F8CDD527168F}" name="Paula Whyte ( Momentum Consulting )" initials="PW" userId="S::paula@momentumconsulting.ie::a1b8e930-d272-4933-b1a2-fcb29f5bf1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F46"/>
    <a:srgbClr val="ECC0DA"/>
    <a:srgbClr val="292668"/>
    <a:srgbClr val="88D1DA"/>
    <a:srgbClr val="55854D"/>
    <a:srgbClr val="7473B6"/>
    <a:srgbClr val="404A52"/>
    <a:srgbClr val="ECECEC"/>
    <a:srgbClr val="F26650"/>
    <a:srgbClr val="1D4C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014" autoAdjust="0"/>
  </p:normalViewPr>
  <p:slideViewPr>
    <p:cSldViewPr snapToGrid="0" snapToObjects="1">
      <p:cViewPr>
        <p:scale>
          <a:sx n="46" d="100"/>
          <a:sy n="46" d="100"/>
        </p:scale>
        <p:origin x="1444" y="42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95" d="100"/>
        <a:sy n="9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30. januar 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 for at redigere hovedtekstformater</a:t>
            </a:r>
          </a:p>
          <a:p>
            <a:pPr lvl="1"/>
            <a:r>
              <a:rPr lang="en-GB"/>
              <a:t>Andet niveau</a:t>
            </a:r>
          </a:p>
          <a:p>
            <a:pPr lvl="2"/>
            <a:r>
              <a:rPr lang="en-GB"/>
              <a:t>Tredje niveau</a:t>
            </a:r>
          </a:p>
          <a:p>
            <a:pPr lvl="3"/>
            <a:r>
              <a:rPr lang="en-GB"/>
              <a:t>Fjerde niveau</a:t>
            </a:r>
          </a:p>
          <a:p>
            <a:pPr lvl="4"/>
            <a:r>
              <a:rPr lang="en-GB"/>
              <a:t>Femte niveau</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980088913"/>
      </p:ext>
    </p:extLst>
  </p:cSld>
  <p:clrMapOvr>
    <a:masterClrMapping/>
  </p:clrMapOvr>
</p:notes>
</file>

<file path=ppt/notesSlides/notesSlide10.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08661-B677-499F-A540-4C4B3DFBE9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EF1A7D-6F48-49F4-F5BA-F7DDCB2E1CF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9F467AB-08C1-EE72-CD0A-27FDD444E88B}"/>
              </a:ext>
            </a:extLst>
          </p:cNvPr>
          <p:cNvSpPr>
            <a:spLocks noGrp="1"/>
          </p:cNvSpPr>
          <p:nvPr>
            <p:ph type="body" idx="1"/>
          </p:nvPr>
        </p:nvSpPr>
        <p:spPr/>
        <p:txBody>
          <a:bodyPr/>
          <a:lstStyle/>
          <a:p>
            <a:pPr marL="0" indent="0">
              <a:buFont typeface="Arial" panose="020B0604020202020204" pitchFamily="34" charset="0"/>
              <a:buNone/>
            </a:pPr>
            <a:r>
              <a:rPr lang="en-US" dirty="0"/>
              <a:t>I dette afsnit gennemgår vi: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Mad er et naturligt udgangspunkt for servicebaseret læring, fordi det er lokalt, socialt og fælles</a:t>
            </a:r>
          </a:p>
          <a:p>
            <a:pPr marL="171450" indent="-171450">
              <a:buFont typeface="Arial" panose="020B0604020202020204" pitchFamily="34" charset="0"/>
              <a:buChar char="•"/>
            </a:pPr>
            <a:r>
              <a:rPr lang="en-US" dirty="0"/>
              <a:t>Servicebaserede madprojekter forbinder uddannelse med hverdagspraksis såsom dyrkning, madlavning, indkøb og spisning</a:t>
            </a:r>
          </a:p>
          <a:p>
            <a:pPr marL="171450" indent="-171450">
              <a:buFont typeface="Arial" panose="020B0604020202020204" pitchFamily="34" charset="0"/>
              <a:buChar char="•"/>
            </a:pPr>
            <a:r>
              <a:rPr lang="en-US" dirty="0"/>
              <a:t>Læringen er stærkest, når eleverne arbejder </a:t>
            </a:r>
            <a:r>
              <a:rPr lang="en-US" i="1" dirty="0"/>
              <a:t>sammen med </a:t>
            </a:r>
            <a:r>
              <a:rPr lang="en-US" dirty="0"/>
              <a:t>fødevaresamfund (producenter, kokke, markeder, NGO'er) i stedet for at optræde som udefrakommende eksperter</a:t>
            </a:r>
          </a:p>
          <a:p>
            <a:pPr marL="171450" indent="-171450">
              <a:buFont typeface="Arial" panose="020B0604020202020204" pitchFamily="34" charset="0"/>
              <a:buChar char="•"/>
            </a:pPr>
            <a:r>
              <a:rPr lang="en-US" dirty="0"/>
              <a:t>Madbaseret engagement sætter fokus på spørgsmål om adgang, retfærdighed, bæredygtighed og kulturel viden</a:t>
            </a:r>
          </a:p>
          <a:p>
            <a:pPr marL="171450" indent="-171450">
              <a:buFont typeface="Arial" panose="020B0604020202020204" pitchFamily="34" charset="0"/>
              <a:buChar char="•"/>
            </a:pPr>
            <a:r>
              <a:rPr lang="en-US" dirty="0"/>
              <a:t>Etisk engagement i mad kræver respekt for lokal viden, arbejdskraft og levet erfaring</a:t>
            </a:r>
          </a:p>
          <a:p>
            <a:endParaRPr lang="en-US" dirty="0"/>
          </a:p>
          <a:p>
            <a:r>
              <a:rPr lang="en-GB" dirty="0"/>
              <a:t>https://education.ec.europa.eu – service learning i videregående uddannelsesinstitutioner </a:t>
            </a:r>
          </a:p>
          <a:p>
            <a:r>
              <a:rPr lang="en-GB" dirty="0"/>
              <a:t>https://www.unesco.org – samfundsengagement </a:t>
            </a:r>
          </a:p>
          <a:p>
            <a:r>
              <a:rPr lang="en-GB" dirty="0"/>
              <a:t>https://www.foodsystemsjournal.org – service learning inden for hotel- og restaurationsbranchen </a:t>
            </a:r>
          </a:p>
          <a:p>
            <a:r>
              <a:rPr lang="en-GB" dirty="0"/>
              <a:t>https://sustainablefoodtrust.org – madprojekter og samskabelse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https://foodpolicynetworks.org – madprojekter og samskabelse</a:t>
            </a:r>
          </a:p>
          <a:p>
            <a:r>
              <a:rPr lang="en-GB" dirty="0"/>
              <a:t>https://www.oecd.org/education – samfundsengagement </a:t>
            </a:r>
          </a:p>
          <a:p>
            <a:r>
              <a:rPr lang="en-GB" dirty="0"/>
              <a:t>https://enoll.org – Living Labs</a:t>
            </a:r>
          </a:p>
          <a:p>
            <a:r>
              <a:rPr lang="en-GB" dirty="0"/>
              <a:t>https://jpi-urbaneurope.eu – samskabelse/Living Labs </a:t>
            </a:r>
          </a:p>
        </p:txBody>
      </p:sp>
      <p:sp>
        <p:nvSpPr>
          <p:cNvPr id="4" name="Slide Number Placeholder 3">
            <a:extLst>
              <a:ext uri="{FF2B5EF4-FFF2-40B4-BE49-F238E27FC236}">
                <a16:creationId xmlns:a16="http://schemas.microsoft.com/office/drawing/2014/main" id="{1B3D609E-4516-F059-BD5D-C53A1DDC4648}"/>
              </a:ext>
            </a:extLst>
          </p:cNvPr>
          <p:cNvSpPr>
            <a:spLocks noGrp="1"/>
          </p:cNvSpPr>
          <p:nvPr>
            <p:ph type="sldNum" sz="quarter" idx="5"/>
          </p:nvPr>
        </p:nvSpPr>
        <p:spPr/>
        <p:txBody>
          <a:bodyPr/>
          <a:lstStyle/>
          <a:p>
            <a:fld id="{4BE5DE82-CF29-044D-9158-06A811149881}" type="slidenum">
              <a:rPr lang="en-US" smtClean="0"/>
              <a:t>34</a:t>
            </a:fld>
            <a:endParaRPr lang="en-US"/>
          </a:p>
        </p:txBody>
      </p:sp>
    </p:spTree>
    <p:extLst>
      <p:ext uri="{BB962C8B-B14F-4D97-AF65-F5344CB8AC3E}">
        <p14:creationId xmlns:p14="http://schemas.microsoft.com/office/powerpoint/2010/main" val="1184739616"/>
      </p:ext>
    </p:extLst>
  </p:cSld>
  <p:clrMapOvr>
    <a:masterClrMapping/>
  </p:clrMapOvr>
</p:notes>
</file>

<file path=ppt/notesSlides/notesSlide1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45</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3</a:t>
            </a:fld>
            <a:endParaRPr lang="en-US"/>
          </a:p>
        </p:txBody>
      </p:sp>
    </p:spTree>
    <p:extLst>
      <p:ext uri="{BB962C8B-B14F-4D97-AF65-F5344CB8AC3E}">
        <p14:creationId xmlns:p14="http://schemas.microsoft.com/office/powerpoint/2010/main" val="3198028230"/>
      </p:ext>
    </p:extLst>
  </p:cSld>
  <p:clrMapOvr>
    <a:masterClrMapping/>
  </p:clrMapOvr>
</p:notes>
</file>

<file path=ppt/notesSlides/notesSlide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a:t>
            </a:fld>
            <a:endParaRPr lang="en-US"/>
          </a:p>
        </p:txBody>
      </p:sp>
    </p:spTree>
    <p:extLst>
      <p:ext uri="{BB962C8B-B14F-4D97-AF65-F5344CB8AC3E}">
        <p14:creationId xmlns:p14="http://schemas.microsoft.com/office/powerpoint/2010/main" val="1208678898"/>
      </p:ext>
    </p:extLst>
  </p:cSld>
  <p:clrMapOvr>
    <a:masterClrMapping/>
  </p:clrMapOvr>
</p:notes>
</file>

<file path=ppt/notesSlides/notesSlide4.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E19D9-4CC0-B611-899D-9EF34BBD23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B73BB9-FE87-FADE-A55C-6BDF3B12C20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CE91E94-ECF4-1860-07ED-4EA6E41BC8E7}"/>
              </a:ext>
            </a:extLst>
          </p:cNvPr>
          <p:cNvSpPr>
            <a:spLocks noGrp="1"/>
          </p:cNvSpPr>
          <p:nvPr>
            <p:ph type="body" idx="1"/>
          </p:nvPr>
        </p:nvSpPr>
        <p:spPr/>
        <p:txBody>
          <a:bodyPr/>
          <a:lstStyle/>
          <a:p>
            <a:pPr marL="0" indent="0">
              <a:buFont typeface="Arial" panose="020B0604020202020204" pitchFamily="34" charset="0"/>
              <a:buNone/>
            </a:pPr>
            <a:r>
              <a:rPr lang="en-US" dirty="0"/>
              <a:t>I dette afsnit gennemgår vi: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Mad som en form for kommunikation knyttet til kultur, identitet og erindring – kort indledning (1 slide) </a:t>
            </a:r>
          </a:p>
          <a:p>
            <a:pPr marL="171450" indent="-171450">
              <a:buFont typeface="Arial" panose="020B0604020202020204" pitchFamily="34" charset="0"/>
              <a:buChar char="•"/>
            </a:pPr>
            <a:r>
              <a:rPr lang="en-US" dirty="0"/>
              <a:t>Hvordan madhistorier former værdier, adfærd og opfattelser af bæredygtighed</a:t>
            </a:r>
          </a:p>
          <a:p>
            <a:pPr marL="171450" indent="-171450">
              <a:buFont typeface="Arial" panose="020B0604020202020204" pitchFamily="34" charset="0"/>
              <a:buChar char="•"/>
            </a:pPr>
            <a:r>
              <a:rPr lang="en-US" dirty="0"/>
              <a:t>Forskelle i, hvordan mad kommunikeres på tværs af kulturer, sektorer og discipliner</a:t>
            </a:r>
          </a:p>
          <a:p>
            <a:pPr marL="171450" indent="-171450">
              <a:buFont typeface="Arial" panose="020B0604020202020204" pitchFamily="34" charset="0"/>
              <a:buChar char="•"/>
            </a:pPr>
            <a:r>
              <a:rPr lang="en-US" dirty="0"/>
              <a:t>Hvem skaber fortællinger om mad, og hvis stemmer mangler eller marginaliseres</a:t>
            </a:r>
          </a:p>
          <a:p>
            <a:pPr marL="171450" indent="-171450">
              <a:buFont typeface="Arial" panose="020B0604020202020204" pitchFamily="34" charset="0"/>
              <a:buChar char="•"/>
            </a:pPr>
            <a:r>
              <a:rPr lang="en-US" dirty="0"/>
              <a:t>Markedsføringens, mediernes og de digitale platformes rolle i at forme forståelsen af mad</a:t>
            </a:r>
          </a:p>
          <a:p>
            <a:pPr marL="171450" indent="-171450">
              <a:buFont typeface="Arial" panose="020B0604020202020204" pitchFamily="34" charset="0"/>
              <a:buChar char="•"/>
            </a:pPr>
            <a:r>
              <a:rPr lang="en-US" dirty="0"/>
              <a:t>Etiske ansvar i madkommunikation, herunder gennemsigtighed og tillid</a:t>
            </a:r>
          </a:p>
          <a:p>
            <a:endParaRPr lang="en-US" dirty="0"/>
          </a:p>
          <a:p>
            <a:r>
              <a:rPr lang="en-GB" dirty="0"/>
              <a:t>https://www.fao.org/home/en – identitet og kultur </a:t>
            </a:r>
          </a:p>
          <a:p>
            <a:r>
              <a:rPr lang="en-GB" dirty="0"/>
              <a:t>https://www.slowfood.com – storytelling </a:t>
            </a:r>
          </a:p>
          <a:p>
            <a:r>
              <a:rPr lang="en-GB" dirty="0"/>
              <a:t>https://food.ec.europa.eu/horizontal-topics/farm-fork-strategy_en - kommunikation </a:t>
            </a:r>
          </a:p>
          <a:p>
            <a:r>
              <a:rPr lang="en-GB" dirty="0"/>
              <a:t>https://www.foodethicscouncil.org – kommunikation </a:t>
            </a:r>
          </a:p>
          <a:p>
            <a:r>
              <a:rPr lang="en-GB" dirty="0"/>
              <a:t>https://ich.unesco.org – Etik</a:t>
            </a:r>
          </a:p>
          <a:p>
            <a:r>
              <a:rPr lang="en-GB" dirty="0"/>
              <a:t>https://civileats.com – Etik </a:t>
            </a:r>
            <a:endParaRPr lang="en-US" dirty="0"/>
          </a:p>
        </p:txBody>
      </p:sp>
      <p:sp>
        <p:nvSpPr>
          <p:cNvPr id="4" name="Slide Number Placeholder 3">
            <a:extLst>
              <a:ext uri="{FF2B5EF4-FFF2-40B4-BE49-F238E27FC236}">
                <a16:creationId xmlns:a16="http://schemas.microsoft.com/office/drawing/2014/main" id="{4B530444-45BF-0F32-2B3B-0AA8F7531EE9}"/>
              </a:ext>
            </a:extLst>
          </p:cNvPr>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3302193224"/>
      </p:ext>
    </p:extLst>
  </p:cSld>
  <p:clrMapOvr>
    <a:masterClrMapping/>
  </p:clrMapOvr>
</p:notes>
</file>

<file path=ppt/notesSlides/notesSlide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276068525"/>
      </p:ext>
    </p:extLst>
  </p:cSld>
  <p:clrMapOvr>
    <a:masterClrMapping/>
  </p:clrMapOvr>
</p:notes>
</file>

<file path=ppt/notesSlides/notesSlide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15</a:t>
            </a:fld>
            <a:endParaRPr lang="en-US"/>
          </a:p>
        </p:txBody>
      </p:sp>
    </p:spTree>
    <p:extLst>
      <p:ext uri="{BB962C8B-B14F-4D97-AF65-F5344CB8AC3E}">
        <p14:creationId xmlns:p14="http://schemas.microsoft.com/office/powerpoint/2010/main" val="4192903105"/>
      </p:ext>
    </p:extLst>
  </p:cSld>
  <p:clrMapOvr>
    <a:masterClrMapping/>
  </p:clrMapOvr>
</p:notes>
</file>

<file path=ppt/notesSlides/notesSlide7.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505C8-85C5-A104-8288-714B149F8B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E8DF83-4275-6D85-CC0D-ACFE153BCBD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B4DEF1A-F911-6119-4D79-FBC7E4F9537F}"/>
              </a:ext>
            </a:extLst>
          </p:cNvPr>
          <p:cNvSpPr>
            <a:spLocks noGrp="1"/>
          </p:cNvSpPr>
          <p:nvPr>
            <p:ph type="body" idx="1"/>
          </p:nvPr>
        </p:nvSpPr>
        <p:spPr/>
        <p:txBody>
          <a:bodyPr/>
          <a:lstStyle/>
          <a:p>
            <a:pPr marL="171450" indent="-171450">
              <a:buFont typeface="Arial" panose="020B0604020202020204" pitchFamily="34" charset="0"/>
              <a:buChar char="•"/>
            </a:pPr>
            <a:r>
              <a:rPr lang="en-US" dirty="0"/>
              <a:t>Hvorfor udfordringerne i fødevaresystemet kræver samarbejde på tværs af sektorer</a:t>
            </a:r>
          </a:p>
          <a:p>
            <a:pPr marL="171450" indent="-171450">
              <a:buFont typeface="Arial" panose="020B0604020202020204" pitchFamily="34" charset="0"/>
              <a:buChar char="•"/>
            </a:pPr>
            <a:r>
              <a:rPr lang="en-US" dirty="0"/>
              <a:t>Roller inden for fødevareundervisning, hotel- og restaurationsbranchen, industrien og lokalsamfundene</a:t>
            </a:r>
          </a:p>
          <a:p>
            <a:pPr marL="171450" indent="-171450">
              <a:buFont typeface="Arial" panose="020B0604020202020204" pitchFamily="34" charset="0"/>
              <a:buChar char="•"/>
            </a:pPr>
            <a:r>
              <a:rPr lang="en-US" dirty="0"/>
              <a:t>Samarbejde på tværs af discipliner som fødevarer, kultur, bæredygtighed og erhvervsliv</a:t>
            </a:r>
          </a:p>
          <a:p>
            <a:pPr marL="171450" indent="-171450">
              <a:buFont typeface="Arial" panose="020B0604020202020204" pitchFamily="34" charset="0"/>
              <a:buChar char="•"/>
            </a:pPr>
            <a:r>
              <a:rPr lang="en-US" dirty="0"/>
              <a:t>Samskabelse med producenter, køkkener, fødevarecentre og lokalsamfundsinitiativer</a:t>
            </a:r>
          </a:p>
          <a:p>
            <a:pPr marL="171450" indent="-171450">
              <a:buFont typeface="Arial" panose="020B0604020202020204" pitchFamily="34" charset="0"/>
              <a:buChar char="•"/>
            </a:pPr>
            <a:r>
              <a:rPr lang="en-US" dirty="0"/>
              <a:t>Kommunikation, tillid og magt i fødevarerelaterede partnerskaber</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FAO – Fødevaresystemer og partnerskaber https://www.fao.org/</a:t>
            </a:r>
          </a:p>
          <a:p>
            <a:pPr marL="0" indent="0">
              <a:buFont typeface="Arial" panose="020B0604020202020204" pitchFamily="34" charset="0"/>
              <a:buNone/>
            </a:pPr>
            <a:r>
              <a:rPr lang="en-US" dirty="0"/>
              <a:t>Fødevaresystemer og bæredygtighed https://food.ec.europa.eu</a:t>
            </a:r>
          </a:p>
          <a:p>
            <a:pPr marL="0" indent="0">
              <a:buFont typeface="Arial" panose="020B0604020202020204" pitchFamily="34" charset="0"/>
              <a:buNone/>
            </a:pPr>
            <a:r>
              <a:rPr lang="en-US" dirty="0"/>
              <a:t>EIT Food – Uddannelses- og innovationspartnerskaber https://www.eitfood.eu</a:t>
            </a:r>
          </a:p>
          <a:p>
            <a:pPr marL="0" indent="0">
              <a:buFont typeface="Arial" panose="020B0604020202020204" pitchFamily="34" charset="0"/>
              <a:buNone/>
            </a:pPr>
            <a:r>
              <a:rPr lang="en-US" dirty="0"/>
              <a:t>RUN-EU (Regional University Network – Europe) https://run-eu.eu</a:t>
            </a:r>
          </a:p>
          <a:p>
            <a:pPr marL="0" indent="0">
              <a:buFont typeface="Arial" panose="020B0604020202020204" pitchFamily="34" charset="0"/>
              <a:buNone/>
            </a:pPr>
            <a:r>
              <a:rPr lang="en-US" dirty="0"/>
              <a:t>European Network of Living Labs (ENoLL) https://enoll.org</a:t>
            </a:r>
          </a:p>
          <a:p>
            <a:pPr marL="0" indent="0">
              <a:buFont typeface="Arial" panose="020B0604020202020204" pitchFamily="34" charset="0"/>
              <a:buNone/>
            </a:pPr>
            <a:r>
              <a:rPr lang="en-US" dirty="0"/>
              <a:t>Food Ethics Council https://www.foodethicscouncil.org</a:t>
            </a:r>
          </a:p>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D2A5CB35-E99B-4B27-3A85-A7F5C33FD698}"/>
              </a:ext>
            </a:extLst>
          </p:cNvPr>
          <p:cNvSpPr>
            <a:spLocks noGrp="1"/>
          </p:cNvSpPr>
          <p:nvPr>
            <p:ph type="sldNum" sz="quarter" idx="5"/>
          </p:nvPr>
        </p:nvSpPr>
        <p:spPr/>
        <p:txBody>
          <a:bodyPr/>
          <a:lstStyle/>
          <a:p>
            <a:fld id="{4BE5DE82-CF29-044D-9158-06A811149881}" type="slidenum">
              <a:rPr lang="en-US" smtClean="0"/>
              <a:t>21</a:t>
            </a:fld>
            <a:endParaRPr lang="en-US"/>
          </a:p>
        </p:txBody>
      </p:sp>
    </p:spTree>
    <p:extLst>
      <p:ext uri="{BB962C8B-B14F-4D97-AF65-F5344CB8AC3E}">
        <p14:creationId xmlns:p14="http://schemas.microsoft.com/office/powerpoint/2010/main" val="3657285358"/>
      </p:ext>
    </p:extLst>
  </p:cSld>
  <p:clrMapOvr>
    <a:masterClrMapping/>
  </p:clrMapOvr>
</p:notes>
</file>

<file path=ppt/notesSlides/notesSlide8.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2522C-BED2-CA40-199F-CEE245CB2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69148C-ED8B-2DEE-F1B3-8282357F866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E1BDDF6-5C0D-7C34-0AB9-D5E95CB3A1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B4681C-6CC6-C089-98FA-A6CA04BA0652}"/>
              </a:ext>
            </a:extLst>
          </p:cNvPr>
          <p:cNvSpPr>
            <a:spLocks noGrp="1"/>
          </p:cNvSpPr>
          <p:nvPr>
            <p:ph type="sldNum" sz="quarter" idx="5"/>
          </p:nvPr>
        </p:nvSpPr>
        <p:spPr/>
        <p:txBody>
          <a:bodyPr/>
          <a:lstStyle/>
          <a:p>
            <a:fld id="{4BE5DE82-CF29-044D-9158-06A811149881}" type="slidenum">
              <a:rPr lang="en-US" smtClean="0"/>
              <a:t>30</a:t>
            </a:fld>
            <a:endParaRPr lang="en-US"/>
          </a:p>
        </p:txBody>
      </p:sp>
    </p:spTree>
    <p:extLst>
      <p:ext uri="{BB962C8B-B14F-4D97-AF65-F5344CB8AC3E}">
        <p14:creationId xmlns:p14="http://schemas.microsoft.com/office/powerpoint/2010/main" val="2013937935"/>
      </p:ext>
    </p:extLst>
  </p:cSld>
  <p:clrMapOvr>
    <a:masterClrMapping/>
  </p:clrMapOvr>
</p:notes>
</file>

<file path=ppt/notesSlides/notesSlide9.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F7F1B-08A6-C99B-F0F9-CCC6C03B61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3E1C51-CCA2-87D4-2A16-372C7FD3204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7F26F48-AB3C-1648-1946-E87B80626224}"/>
              </a:ext>
            </a:extLst>
          </p:cNvPr>
          <p:cNvSpPr>
            <a:spLocks noGrp="1"/>
          </p:cNvSpPr>
          <p:nvPr>
            <p:ph type="body" idx="1"/>
          </p:nvPr>
        </p:nvSpPr>
        <p:spPr/>
        <p:txBody>
          <a:bodyPr/>
          <a:lstStyle/>
          <a:p>
            <a:r>
              <a:rPr lang="en-US" b="0" dirty="0"/>
              <a:t>Kommunikation</a:t>
            </a:r>
          </a:p>
          <a:p>
            <a:pPr marL="171450" indent="-171450">
              <a:buFont typeface="Arial" panose="020B0604020202020204" pitchFamily="34" charset="0"/>
              <a:buChar char="•"/>
            </a:pPr>
            <a:r>
              <a:rPr lang="en-US" dirty="0"/>
              <a:t>Bruger klare, tilgængelige budskaber til at øge bevidstheden om madspild og dets miljøpåvirkning</a:t>
            </a:r>
          </a:p>
          <a:p>
            <a:pPr marL="171450" indent="-171450">
              <a:buFont typeface="Arial" panose="020B0604020202020204" pitchFamily="34" charset="0"/>
              <a:buChar char="•"/>
            </a:pPr>
            <a:r>
              <a:rPr lang="en-US" dirty="0"/>
              <a:t>Formidler komplekse bæredygtighedsspørgsmål gennem enkle hverdagsgøremål</a:t>
            </a:r>
          </a:p>
          <a:p>
            <a:pPr marL="171450" indent="-171450">
              <a:buFont typeface="Arial" panose="020B0604020202020204" pitchFamily="34" charset="0"/>
              <a:buChar char="•"/>
            </a:pPr>
            <a:r>
              <a:rPr lang="en-US" dirty="0"/>
              <a:t>Bruger digital storytelling, kampagner og data til at ændre forbrugernes adfærd</a:t>
            </a:r>
          </a:p>
          <a:p>
            <a:r>
              <a:rPr lang="en-US" b="0" dirty="0"/>
              <a:t>Samarbejde</a:t>
            </a:r>
          </a:p>
          <a:p>
            <a:pPr marL="171450" indent="-171450">
              <a:buFont typeface="Arial" panose="020B0604020202020204" pitchFamily="34" charset="0"/>
              <a:buChar char="•"/>
            </a:pPr>
            <a:r>
              <a:rPr lang="en-US" dirty="0"/>
              <a:t>Arbejder sammen med restauranter, caféer, supermarkeder, bagerier og fødevareproducenter</a:t>
            </a:r>
          </a:p>
          <a:p>
            <a:pPr marL="171450" indent="-171450">
              <a:buFont typeface="Arial" panose="020B0604020202020204" pitchFamily="34" charset="0"/>
              <a:buChar char="•"/>
            </a:pPr>
            <a:r>
              <a:rPr lang="en-US" dirty="0"/>
              <a:t>Indgår partnerskaber med lokale myndigheder, skoler og NGO'er for at øge indflydelsen</a:t>
            </a:r>
          </a:p>
          <a:p>
            <a:pPr marL="171450" indent="-171450">
              <a:buFont typeface="Arial" panose="020B0604020202020204" pitchFamily="34" charset="0"/>
              <a:buChar char="•"/>
            </a:pPr>
            <a:r>
              <a:rPr lang="en-US" dirty="0"/>
              <a:t>Afstemmer forretningsmål med sociale og miljømæssige værdier</a:t>
            </a:r>
          </a:p>
          <a:p>
            <a:r>
              <a:rPr lang="en-US" b="0" dirty="0"/>
              <a:t>Service</a:t>
            </a:r>
          </a:p>
          <a:p>
            <a:pPr marL="171450" indent="-171450">
              <a:buFont typeface="Arial" panose="020B0604020202020204" pitchFamily="34" charset="0"/>
              <a:buChar char="•"/>
            </a:pPr>
            <a:r>
              <a:rPr lang="en-US" dirty="0"/>
              <a:t>Tilbyder en praktisk service, der gavner virksomheder, forbrugere og miljøet</a:t>
            </a:r>
          </a:p>
          <a:p>
            <a:pPr marL="171450" indent="-171450">
              <a:buFont typeface="Arial" panose="020B0604020202020204" pitchFamily="34" charset="0"/>
              <a:buChar char="•"/>
            </a:pPr>
            <a:r>
              <a:rPr lang="en-US" dirty="0"/>
              <a:t>Støtter lokale fødevarevirksomheder ved at reducere affald og genvinde værdi</a:t>
            </a:r>
          </a:p>
        </p:txBody>
      </p:sp>
      <p:sp>
        <p:nvSpPr>
          <p:cNvPr id="4" name="Slide Number Placeholder 3">
            <a:extLst>
              <a:ext uri="{FF2B5EF4-FFF2-40B4-BE49-F238E27FC236}">
                <a16:creationId xmlns:a16="http://schemas.microsoft.com/office/drawing/2014/main" id="{F1FCE69F-EC4A-50EF-6AFD-247BCD14A22A}"/>
              </a:ext>
            </a:extLst>
          </p:cNvPr>
          <p:cNvSpPr>
            <a:spLocks noGrp="1"/>
          </p:cNvSpPr>
          <p:nvPr>
            <p:ph type="sldNum" sz="quarter" idx="5"/>
          </p:nvPr>
        </p:nvSpPr>
        <p:spPr/>
        <p:txBody>
          <a:bodyPr/>
          <a:lstStyle/>
          <a:p>
            <a:fld id="{4BE5DE82-CF29-044D-9158-06A811149881}" type="slidenum">
              <a:rPr lang="en-US" smtClean="0"/>
              <a:t>33</a:t>
            </a:fld>
            <a:endParaRPr lang="en-US"/>
          </a:p>
        </p:txBody>
      </p:sp>
    </p:spTree>
    <p:extLst>
      <p:ext uri="{BB962C8B-B14F-4D97-AF65-F5344CB8AC3E}">
        <p14:creationId xmlns:p14="http://schemas.microsoft.com/office/powerpoint/2010/main" val="1441743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Food Eco - Culture Edu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01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B7D36543-D636-9996-6A76-33FC854FF0DC}"/>
              </a:ext>
            </a:extLst>
          </p:cNvPr>
          <p:cNvSpPr txBox="1"/>
          <p:nvPr userDrawn="1"/>
        </p:nvSpPr>
        <p:spPr>
          <a:xfrm rot="16200000">
            <a:off x="9609419" y="2181518"/>
            <a:ext cx="4359206" cy="215444"/>
          </a:xfrm>
          <a:prstGeom prst="rect">
            <a:avLst/>
          </a:prstGeom>
          <a:noFill/>
        </p:spPr>
        <p:txBody>
          <a:bodyPr wrap="square">
            <a:spAutoFit/>
          </a:bodyPr>
          <a:lstStyle/>
          <a:p>
            <a:r>
              <a:rPr lang="en-US" sz="800" spc="100" baseline="0" dirty="0">
                <a:solidFill>
                  <a:schemeClr val="bg1"/>
                </a:solidFill>
              </a:rPr>
              <a:t>Connecting Disciplines in European Higher Academia</a:t>
            </a:r>
          </a:p>
        </p:txBody>
      </p:sp>
      <p:grpSp>
        <p:nvGrpSpPr>
          <p:cNvPr id="3" name="Group 2">
            <a:extLst>
              <a:ext uri="{FF2B5EF4-FFF2-40B4-BE49-F238E27FC236}">
                <a16:creationId xmlns:a16="http://schemas.microsoft.com/office/drawing/2014/main" id="{93D4273B-5CF5-FECE-46A2-D29EA4B41C22}"/>
              </a:ext>
            </a:extLst>
          </p:cNvPr>
          <p:cNvGrpSpPr/>
          <p:nvPr userDrawn="1"/>
        </p:nvGrpSpPr>
        <p:grpSpPr>
          <a:xfrm>
            <a:off x="10392069" y="4627171"/>
            <a:ext cx="1799931" cy="2230829"/>
            <a:chOff x="2887563" y="4517695"/>
            <a:chExt cx="1145987" cy="1420333"/>
          </a:xfrm>
        </p:grpSpPr>
        <p:sp>
          <p:nvSpPr>
            <p:cNvPr id="4" name="Freeform 3">
              <a:extLst>
                <a:ext uri="{FF2B5EF4-FFF2-40B4-BE49-F238E27FC236}">
                  <a16:creationId xmlns:a16="http://schemas.microsoft.com/office/drawing/2014/main" id="{A16FC9AA-EE41-7790-983A-3FF722730E21}"/>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solidFill>
              <a:srgbClr val="F26F46"/>
            </a:solidFill>
            <a:ln w="9502" cap="flat">
              <a:noFill/>
              <a:prstDash val="solid"/>
              <a:miter/>
            </a:ln>
          </p:spPr>
          <p:txBody>
            <a:bodyPr rtlCol="0" anchor="ctr"/>
            <a:lstStyle/>
            <a:p>
              <a:endParaRPr lang="en-US"/>
            </a:p>
          </p:txBody>
        </p:sp>
        <p:grpSp>
          <p:nvGrpSpPr>
            <p:cNvPr id="5" name="Graphic 10">
              <a:extLst>
                <a:ext uri="{FF2B5EF4-FFF2-40B4-BE49-F238E27FC236}">
                  <a16:creationId xmlns:a16="http://schemas.microsoft.com/office/drawing/2014/main" id="{1D443549-EF01-1D46-B762-F9E4A17AAFA0}"/>
                </a:ext>
              </a:extLst>
            </p:cNvPr>
            <p:cNvGrpSpPr/>
            <p:nvPr/>
          </p:nvGrpSpPr>
          <p:grpSpPr>
            <a:xfrm>
              <a:off x="3495254" y="4781992"/>
              <a:ext cx="536857" cy="499528"/>
              <a:chOff x="3495254" y="4781992"/>
              <a:chExt cx="536857" cy="499528"/>
            </a:xfrm>
            <a:solidFill>
              <a:srgbClr val="55854D"/>
            </a:solidFill>
          </p:grpSpPr>
          <p:sp>
            <p:nvSpPr>
              <p:cNvPr id="16" name="Freeform 15">
                <a:extLst>
                  <a:ext uri="{FF2B5EF4-FFF2-40B4-BE49-F238E27FC236}">
                    <a16:creationId xmlns:a16="http://schemas.microsoft.com/office/drawing/2014/main" id="{F403E6B7-88CE-5A49-43DC-DCEA372A2C8F}"/>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E440D2A6-EA0B-2C37-06E0-6F628103D53F}"/>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6EC36D9-49B3-C41D-5CFB-8BDBE19D657A}"/>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AE898DE-2178-1AA2-F09E-583DAD60DC3C}"/>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grpSp>
        <p:sp>
          <p:nvSpPr>
            <p:cNvPr id="6" name="Freeform 5">
              <a:extLst>
                <a:ext uri="{FF2B5EF4-FFF2-40B4-BE49-F238E27FC236}">
                  <a16:creationId xmlns:a16="http://schemas.microsoft.com/office/drawing/2014/main" id="{DE3054AF-80F6-4A19-F9FC-8DED596DCCE6}"/>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29C2DE81-D020-9CEB-ED8D-160BCFF1DADE}"/>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DF39CBD-A1E7-6F34-394F-68361324B5F2}"/>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72C8A0D4-6DF6-242F-1634-7D663146FCCC}"/>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solidFill>
              <a:srgbClr val="ECC0DA"/>
            </a:solidFill>
            <a:ln w="9502" cap="flat">
              <a:noFill/>
              <a:prstDash val="solid"/>
              <a:miter/>
            </a:ln>
          </p:spPr>
          <p:txBody>
            <a:bodyPr rtlCol="0" anchor="ctr"/>
            <a:lstStyle/>
            <a:p>
              <a:endParaRPr lang="en-US"/>
            </a:p>
          </p:txBody>
        </p:sp>
      </p:grpSp>
      <p:sp>
        <p:nvSpPr>
          <p:cNvPr id="22" name="Rectangle 21">
            <a:extLst>
              <a:ext uri="{FF2B5EF4-FFF2-40B4-BE49-F238E27FC236}">
                <a16:creationId xmlns:a16="http://schemas.microsoft.com/office/drawing/2014/main" id="{71A4AD8A-F718-534F-69B3-EBFA783157D4}"/>
              </a:ext>
            </a:extLst>
          </p:cNvPr>
          <p:cNvSpPr/>
          <p:nvPr userDrawn="1"/>
        </p:nvSpPr>
        <p:spPr>
          <a:xfrm rot="16200000">
            <a:off x="9965531" y="1926427"/>
            <a:ext cx="7562852" cy="312896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2858269" y="-2026298"/>
            <a:ext cx="6141020" cy="10910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052954" cy="803654"/>
          </a:xfrm>
          <a:prstGeom prst="rect">
            <a:avLst/>
          </a:prstGeom>
        </p:spPr>
        <p:txBody>
          <a:bodyPr>
            <a:noAutofit/>
          </a:bodyPr>
          <a:lstStyle>
            <a:lvl1pPr marL="0" indent="0" algn="l">
              <a:buNone/>
              <a:defRPr sz="3600" b="1" i="0">
                <a:solidFill>
                  <a:srgbClr val="F26650"/>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71025D5F-47AA-FBBA-2FE0-7693F9B58131}"/>
              </a:ext>
            </a:extLst>
          </p:cNvPr>
          <p:cNvSpPr>
            <a:spLocks noGrp="1"/>
          </p:cNvSpPr>
          <p:nvPr>
            <p:ph type="body" sz="quarter" idx="19" hasCustomPrompt="1"/>
          </p:nvPr>
        </p:nvSpPr>
        <p:spPr>
          <a:xfrm>
            <a:off x="904856" y="1989039"/>
            <a:ext cx="10052954" cy="4250335"/>
          </a:xfrm>
          <a:prstGeom prst="rect">
            <a:avLst/>
          </a:prstGeom>
        </p:spPr>
        <p:txBody>
          <a:bodyPr/>
          <a:lstStyle>
            <a:lvl1pPr algn="l">
              <a:lnSpc>
                <a:spcPts val="2480"/>
              </a:lnSpc>
              <a:spcBef>
                <a:spcPts val="0"/>
              </a:spcBef>
              <a:buNone/>
              <a:defRPr sz="2400" b="0" i="0" spc="0">
                <a:solidFill>
                  <a:srgbClr val="29266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2761524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02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5088466" y="-5088468"/>
            <a:ext cx="2015069" cy="12191999"/>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479218" cy="803654"/>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F5EF1E6A-D856-4FE0-238B-7C2B7B463D34}"/>
              </a:ext>
            </a:extLst>
          </p:cNvPr>
          <p:cNvSpPr>
            <a:spLocks noGrp="1"/>
          </p:cNvSpPr>
          <p:nvPr>
            <p:ph type="body" sz="quarter" idx="19" hasCustomPrompt="1"/>
          </p:nvPr>
        </p:nvSpPr>
        <p:spPr>
          <a:xfrm>
            <a:off x="904856" y="2457445"/>
            <a:ext cx="10479218" cy="3781929"/>
          </a:xfrm>
          <a:prstGeom prst="rect">
            <a:avLst/>
          </a:prstGeom>
        </p:spPr>
        <p:txBody>
          <a:bodyPr/>
          <a:lstStyle>
            <a:lvl1pPr algn="l">
              <a:lnSpc>
                <a:spcPts val="2480"/>
              </a:lnSpc>
              <a:spcBef>
                <a:spcPts val="0"/>
              </a:spcBef>
              <a:buNone/>
              <a:defRPr sz="2400" b="0" i="0" spc="0">
                <a:solidFill>
                  <a:srgbClr val="29266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244810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03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A33D62A4-E063-93F2-523C-310EB25BDE58}"/>
              </a:ext>
            </a:extLst>
          </p:cNvPr>
          <p:cNvSpPr txBox="1"/>
          <p:nvPr userDrawn="1"/>
        </p:nvSpPr>
        <p:spPr>
          <a:xfrm rot="16200000">
            <a:off x="9609419" y="2181518"/>
            <a:ext cx="4359206" cy="215444"/>
          </a:xfrm>
          <a:prstGeom prst="rect">
            <a:avLst/>
          </a:prstGeom>
          <a:noFill/>
        </p:spPr>
        <p:txBody>
          <a:bodyPr wrap="square">
            <a:spAutoFit/>
          </a:bodyPr>
          <a:lstStyle/>
          <a:p>
            <a:r>
              <a:rPr lang="en-US" sz="800" spc="100" baseline="0" dirty="0">
                <a:solidFill>
                  <a:schemeClr val="bg1"/>
                </a:solidFill>
              </a:rPr>
              <a:t>Connecting Disciplines in European Higher Academia</a:t>
            </a:r>
          </a:p>
        </p:txBody>
      </p:sp>
      <p:grpSp>
        <p:nvGrpSpPr>
          <p:cNvPr id="14" name="Group 13">
            <a:extLst>
              <a:ext uri="{FF2B5EF4-FFF2-40B4-BE49-F238E27FC236}">
                <a16:creationId xmlns:a16="http://schemas.microsoft.com/office/drawing/2014/main" id="{5F64DA7E-CE59-A371-578F-CAFFC8B1F109}"/>
              </a:ext>
            </a:extLst>
          </p:cNvPr>
          <p:cNvGrpSpPr/>
          <p:nvPr userDrawn="1"/>
        </p:nvGrpSpPr>
        <p:grpSpPr>
          <a:xfrm>
            <a:off x="10392069" y="4627171"/>
            <a:ext cx="1799931" cy="2230829"/>
            <a:chOff x="2887563" y="4517695"/>
            <a:chExt cx="1145987" cy="1420333"/>
          </a:xfrm>
        </p:grpSpPr>
        <p:sp>
          <p:nvSpPr>
            <p:cNvPr id="15" name="Freeform 14">
              <a:extLst>
                <a:ext uri="{FF2B5EF4-FFF2-40B4-BE49-F238E27FC236}">
                  <a16:creationId xmlns:a16="http://schemas.microsoft.com/office/drawing/2014/main" id="{E53115EB-52DB-DA44-C6F3-A15462B1CAB7}"/>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solidFill>
              <a:srgbClr val="F26F46"/>
            </a:solidFill>
            <a:ln w="9502" cap="flat">
              <a:noFill/>
              <a:prstDash val="solid"/>
              <a:miter/>
            </a:ln>
          </p:spPr>
          <p:txBody>
            <a:bodyPr rtlCol="0" anchor="ctr"/>
            <a:lstStyle/>
            <a:p>
              <a:endParaRPr lang="en-US"/>
            </a:p>
          </p:txBody>
        </p:sp>
        <p:grpSp>
          <p:nvGrpSpPr>
            <p:cNvPr id="18" name="Graphic 10">
              <a:extLst>
                <a:ext uri="{FF2B5EF4-FFF2-40B4-BE49-F238E27FC236}">
                  <a16:creationId xmlns:a16="http://schemas.microsoft.com/office/drawing/2014/main" id="{040D5D2B-B4BA-C70A-5849-E59B7AE84DFB}"/>
                </a:ext>
              </a:extLst>
            </p:cNvPr>
            <p:cNvGrpSpPr/>
            <p:nvPr/>
          </p:nvGrpSpPr>
          <p:grpSpPr>
            <a:xfrm>
              <a:off x="3495254" y="4781992"/>
              <a:ext cx="536857" cy="499528"/>
              <a:chOff x="3495254" y="4781992"/>
              <a:chExt cx="536857" cy="499528"/>
            </a:xfrm>
            <a:solidFill>
              <a:srgbClr val="55854D"/>
            </a:solidFill>
          </p:grpSpPr>
          <p:sp>
            <p:nvSpPr>
              <p:cNvPr id="23" name="Freeform 22">
                <a:extLst>
                  <a:ext uri="{FF2B5EF4-FFF2-40B4-BE49-F238E27FC236}">
                    <a16:creationId xmlns:a16="http://schemas.microsoft.com/office/drawing/2014/main" id="{2B6B8196-974D-0704-266B-8C0694923BF7}"/>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DBFBBA5-A04E-BCC3-77CF-28C7EA8E45FF}"/>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F54FB06-B7DF-B923-1E36-0314D38498B4}"/>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889D3A1-C66A-D8A7-6BD9-2A02C32370F3}"/>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grpSp>
        <p:sp>
          <p:nvSpPr>
            <p:cNvPr id="19" name="Freeform 18">
              <a:extLst>
                <a:ext uri="{FF2B5EF4-FFF2-40B4-BE49-F238E27FC236}">
                  <a16:creationId xmlns:a16="http://schemas.microsoft.com/office/drawing/2014/main" id="{89F8B8C1-1BCD-AE14-2706-56322C673F03}"/>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E1E6998-B775-49B7-2E44-C702524D3C0D}"/>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D60F198-C83D-749E-F3BA-3331EDD83B2D}"/>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F3337C4-FC8A-139F-C98C-8AED82246CBA}"/>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solidFill>
              <a:srgbClr val="ECC0DA"/>
            </a:solidFill>
            <a:ln w="9502" cap="flat">
              <a:noFill/>
              <a:prstDash val="solid"/>
              <a:miter/>
            </a:ln>
          </p:spPr>
          <p:txBody>
            <a:bodyPr rtlCol="0" anchor="ctr"/>
            <a:lstStyle/>
            <a:p>
              <a:endParaRPr lang="en-US"/>
            </a:p>
          </p:txBody>
        </p:sp>
      </p:grpSp>
      <p:sp>
        <p:nvSpPr>
          <p:cNvPr id="28" name="Rectangle 27">
            <a:extLst>
              <a:ext uri="{FF2B5EF4-FFF2-40B4-BE49-F238E27FC236}">
                <a16:creationId xmlns:a16="http://schemas.microsoft.com/office/drawing/2014/main" id="{C71B6AC4-CC82-6311-7296-786CB291ECBC}"/>
              </a:ext>
            </a:extLst>
          </p:cNvPr>
          <p:cNvSpPr/>
          <p:nvPr userDrawn="1"/>
        </p:nvSpPr>
        <p:spPr>
          <a:xfrm rot="16200000">
            <a:off x="9965531" y="1926427"/>
            <a:ext cx="7562852" cy="312896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4865194" y="-19370"/>
            <a:ext cx="6141020" cy="6896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6" name="Text Placeholder 17">
            <a:extLst>
              <a:ext uri="{FF2B5EF4-FFF2-40B4-BE49-F238E27FC236}">
                <a16:creationId xmlns:a16="http://schemas.microsoft.com/office/drawing/2014/main" id="{D0B40E03-4D53-DB4A-A30A-ADFB290F4B3E}"/>
              </a:ext>
            </a:extLst>
          </p:cNvPr>
          <p:cNvSpPr>
            <a:spLocks noGrp="1"/>
          </p:cNvSpPr>
          <p:nvPr>
            <p:ph type="body" sz="quarter" idx="18" hasCustomPrompt="1"/>
          </p:nvPr>
        </p:nvSpPr>
        <p:spPr>
          <a:xfrm>
            <a:off x="4825907" y="826894"/>
            <a:ext cx="6341766" cy="5166427"/>
          </a:xfrm>
          <a:prstGeom prst="rect">
            <a:avLst/>
          </a:prstGeom>
        </p:spPr>
        <p:txBody>
          <a:bodyPr/>
          <a:lstStyle>
            <a:lvl1pPr algn="l">
              <a:lnSpc>
                <a:spcPts val="2480"/>
              </a:lnSpc>
              <a:spcBef>
                <a:spcPts val="0"/>
              </a:spcBef>
              <a:buNone/>
              <a:defRPr sz="2400" b="0" i="0" spc="0">
                <a:solidFill>
                  <a:srgbClr val="29266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600999" y="835090"/>
            <a:ext cx="3125818" cy="1774519"/>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48060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 Nav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6A8053-B208-E74B-BC0F-4142FA0CD2B7}"/>
              </a:ext>
            </a:extLst>
          </p:cNvPr>
          <p:cNvSpPr/>
          <p:nvPr userDrawn="1"/>
        </p:nvSpPr>
        <p:spPr>
          <a:xfrm>
            <a:off x="6177776" y="416346"/>
            <a:ext cx="5213836" cy="3888025"/>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47" name="Text Placeholder 23">
            <a:extLst>
              <a:ext uri="{FF2B5EF4-FFF2-40B4-BE49-F238E27FC236}">
                <a16:creationId xmlns:a16="http://schemas.microsoft.com/office/drawing/2014/main" id="{AE77B303-149B-3242-B9F9-CA4AA9DCA5E4}"/>
              </a:ext>
            </a:extLst>
          </p:cNvPr>
          <p:cNvSpPr>
            <a:spLocks noGrp="1"/>
          </p:cNvSpPr>
          <p:nvPr userDrawn="1">
            <p:ph type="body" sz="quarter" idx="17" hasCustomPrompt="1"/>
          </p:nvPr>
        </p:nvSpPr>
        <p:spPr>
          <a:xfrm>
            <a:off x="6756180" y="911409"/>
            <a:ext cx="2066906" cy="582221"/>
          </a:xfrm>
          <a:prstGeom prst="rect">
            <a:avLst/>
          </a:prstGeom>
        </p:spPr>
        <p:txBody>
          <a:bodyPr>
            <a:noAutofit/>
          </a:bodyPr>
          <a:lstStyle>
            <a:lvl1pPr marL="0" indent="0" algn="l">
              <a:buNone/>
              <a:defRPr sz="13000" b="1" i="0">
                <a:solidFill>
                  <a:schemeClr val="bg1"/>
                </a:solidFill>
                <a:latin typeface="+mn-lt"/>
              </a:defRPr>
            </a:lvl1pPr>
          </a:lstStyle>
          <a:p>
            <a:pPr lvl="0"/>
            <a:r>
              <a:rPr lang="en-US" dirty="0"/>
              <a:t>01</a:t>
            </a:r>
          </a:p>
        </p:txBody>
      </p:sp>
      <p:sp>
        <p:nvSpPr>
          <p:cNvPr id="11" name="Picture Placeholder 3">
            <a:extLst>
              <a:ext uri="{FF2B5EF4-FFF2-40B4-BE49-F238E27FC236}">
                <a16:creationId xmlns:a16="http://schemas.microsoft.com/office/drawing/2014/main" id="{D2C6DE8A-E952-944B-9B9D-C0257D5D8CB9}"/>
              </a:ext>
            </a:extLst>
          </p:cNvPr>
          <p:cNvSpPr>
            <a:spLocks noGrp="1"/>
          </p:cNvSpPr>
          <p:nvPr>
            <p:ph type="pic" sz="quarter" idx="10"/>
          </p:nvPr>
        </p:nvSpPr>
        <p:spPr>
          <a:xfrm>
            <a:off x="238772" y="2626822"/>
            <a:ext cx="8328758" cy="3634830"/>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220412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aptop Slide - Navy">
    <p:spTree>
      <p:nvGrpSpPr>
        <p:cNvPr id="1" name=""/>
        <p:cNvGrpSpPr/>
        <p:nvPr/>
      </p:nvGrpSpPr>
      <p:grpSpPr>
        <a:xfrm>
          <a:off x="0" y="0"/>
          <a:ext cx="0" cy="0"/>
          <a:chOff x="0" y="0"/>
          <a:chExt cx="0" cy="0"/>
        </a:xfrm>
      </p:grpSpPr>
      <p:sp>
        <p:nvSpPr>
          <p:cNvPr id="22" name="Text Placeholder 23">
            <a:extLst>
              <a:ext uri="{FF2B5EF4-FFF2-40B4-BE49-F238E27FC236}">
                <a16:creationId xmlns:a16="http://schemas.microsoft.com/office/drawing/2014/main" id="{5380F4A5-BE24-5E4F-BBB9-1E4A144A55E0}"/>
              </a:ext>
            </a:extLst>
          </p:cNvPr>
          <p:cNvSpPr>
            <a:spLocks noGrp="1"/>
          </p:cNvSpPr>
          <p:nvPr>
            <p:ph type="body" sz="quarter" idx="16" hasCustomPrompt="1"/>
          </p:nvPr>
        </p:nvSpPr>
        <p:spPr>
          <a:xfrm>
            <a:off x="6578872" y="593866"/>
            <a:ext cx="4990998" cy="992652"/>
          </a:xfrm>
          <a:prstGeom prst="rect">
            <a:avLst/>
          </a:prstGeom>
        </p:spPr>
        <p:txBody>
          <a:bodyPr>
            <a:noAutofit/>
          </a:bodyPr>
          <a:lstStyle>
            <a:lvl1pPr marL="0" indent="0" algn="l">
              <a:buNone/>
              <a:defRPr sz="3600" b="1" i="0">
                <a:solidFill>
                  <a:srgbClr val="F26F46"/>
                </a:solidFill>
                <a:latin typeface="+mn-lt"/>
              </a:defRPr>
            </a:lvl1pPr>
          </a:lstStyle>
          <a:p>
            <a:pPr lvl="0"/>
            <a:r>
              <a:rPr lang="en-US" dirty="0"/>
              <a:t>HEADING</a:t>
            </a:r>
          </a:p>
        </p:txBody>
      </p:sp>
      <p:sp>
        <p:nvSpPr>
          <p:cNvPr id="26" name="Rectangle 25">
            <a:extLst>
              <a:ext uri="{FF2B5EF4-FFF2-40B4-BE49-F238E27FC236}">
                <a16:creationId xmlns:a16="http://schemas.microsoft.com/office/drawing/2014/main" id="{62984C29-67DD-DD45-969D-9EB0BBF9D138}"/>
              </a:ext>
            </a:extLst>
          </p:cNvPr>
          <p:cNvSpPr/>
          <p:nvPr userDrawn="1"/>
        </p:nvSpPr>
        <p:spPr>
          <a:xfrm flipV="1">
            <a:off x="0" y="0"/>
            <a:ext cx="601405" cy="6858002"/>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890B8B12-A0F4-0D1D-B782-294ACBC16B93}"/>
              </a:ext>
            </a:extLst>
          </p:cNvPr>
          <p:cNvSpPr>
            <a:spLocks noGrp="1"/>
          </p:cNvSpPr>
          <p:nvPr>
            <p:ph type="body" sz="quarter" idx="19" hasCustomPrompt="1"/>
          </p:nvPr>
        </p:nvSpPr>
        <p:spPr>
          <a:xfrm>
            <a:off x="6578871" y="1890384"/>
            <a:ext cx="4990998" cy="4102937"/>
          </a:xfrm>
          <a:prstGeom prst="rect">
            <a:avLst/>
          </a:prstGeom>
        </p:spPr>
        <p:txBody>
          <a:bodyPr/>
          <a:lstStyle>
            <a:lvl1pPr algn="l">
              <a:lnSpc>
                <a:spcPts val="2480"/>
              </a:lnSpc>
              <a:spcBef>
                <a:spcPts val="0"/>
              </a:spcBef>
              <a:buNone/>
              <a:defRPr sz="2400" b="0" i="0" spc="0">
                <a:solidFill>
                  <a:srgbClr val="29266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3" name="TextBox 22">
            <a:extLst>
              <a:ext uri="{FF2B5EF4-FFF2-40B4-BE49-F238E27FC236}">
                <a16:creationId xmlns:a16="http://schemas.microsoft.com/office/drawing/2014/main" id="{3EFCAEEF-E2CE-E028-5398-1873859BA4C8}"/>
              </a:ext>
            </a:extLst>
          </p:cNvPr>
          <p:cNvSpPr txBox="1"/>
          <p:nvPr userDrawn="1"/>
        </p:nvSpPr>
        <p:spPr>
          <a:xfrm rot="16200000">
            <a:off x="-1851254" y="2071881"/>
            <a:ext cx="4359206" cy="215444"/>
          </a:xfrm>
          <a:prstGeom prst="rect">
            <a:avLst/>
          </a:prstGeom>
          <a:noFill/>
        </p:spPr>
        <p:txBody>
          <a:bodyPr wrap="square">
            <a:spAutoFit/>
          </a:bodyPr>
          <a:lstStyle/>
          <a:p>
            <a:r>
              <a:rPr lang="en-US" sz="800" spc="100" baseline="0" dirty="0">
                <a:solidFill>
                  <a:schemeClr val="bg1"/>
                </a:solidFill>
              </a:rPr>
              <a:t>Connecting Disciplines in European Higher Academia</a:t>
            </a:r>
          </a:p>
        </p:txBody>
      </p:sp>
      <p:grpSp>
        <p:nvGrpSpPr>
          <p:cNvPr id="24" name="Group 23">
            <a:extLst>
              <a:ext uri="{FF2B5EF4-FFF2-40B4-BE49-F238E27FC236}">
                <a16:creationId xmlns:a16="http://schemas.microsoft.com/office/drawing/2014/main" id="{E70DCA52-34E9-19CC-F94A-F2AD4CEA9C33}"/>
              </a:ext>
            </a:extLst>
          </p:cNvPr>
          <p:cNvGrpSpPr/>
          <p:nvPr userDrawn="1"/>
        </p:nvGrpSpPr>
        <p:grpSpPr>
          <a:xfrm>
            <a:off x="-1068604" y="4517534"/>
            <a:ext cx="1799931" cy="2230829"/>
            <a:chOff x="2887563" y="4517695"/>
            <a:chExt cx="1145987" cy="1420333"/>
          </a:xfrm>
        </p:grpSpPr>
        <p:sp>
          <p:nvSpPr>
            <p:cNvPr id="25" name="Freeform 24">
              <a:extLst>
                <a:ext uri="{FF2B5EF4-FFF2-40B4-BE49-F238E27FC236}">
                  <a16:creationId xmlns:a16="http://schemas.microsoft.com/office/drawing/2014/main" id="{605B490C-C174-D95F-A1E7-57B7A9DED748}"/>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solidFill>
              <a:srgbClr val="F26F46"/>
            </a:solidFill>
            <a:ln w="9502" cap="flat">
              <a:noFill/>
              <a:prstDash val="solid"/>
              <a:miter/>
            </a:ln>
          </p:spPr>
          <p:txBody>
            <a:bodyPr rtlCol="0" anchor="ctr"/>
            <a:lstStyle/>
            <a:p>
              <a:endParaRPr lang="en-US"/>
            </a:p>
          </p:txBody>
        </p:sp>
        <p:grpSp>
          <p:nvGrpSpPr>
            <p:cNvPr id="27" name="Graphic 10">
              <a:extLst>
                <a:ext uri="{FF2B5EF4-FFF2-40B4-BE49-F238E27FC236}">
                  <a16:creationId xmlns:a16="http://schemas.microsoft.com/office/drawing/2014/main" id="{4C57A4CD-1E12-7010-214F-BA4D548909AA}"/>
                </a:ext>
              </a:extLst>
            </p:cNvPr>
            <p:cNvGrpSpPr/>
            <p:nvPr/>
          </p:nvGrpSpPr>
          <p:grpSpPr>
            <a:xfrm>
              <a:off x="3495254" y="4781992"/>
              <a:ext cx="536857" cy="499528"/>
              <a:chOff x="3495254" y="4781992"/>
              <a:chExt cx="536857" cy="499528"/>
            </a:xfrm>
            <a:solidFill>
              <a:srgbClr val="55854D"/>
            </a:solidFill>
          </p:grpSpPr>
          <p:sp>
            <p:nvSpPr>
              <p:cNvPr id="32" name="Freeform 31">
                <a:extLst>
                  <a:ext uri="{FF2B5EF4-FFF2-40B4-BE49-F238E27FC236}">
                    <a16:creationId xmlns:a16="http://schemas.microsoft.com/office/drawing/2014/main" id="{188A91FF-0A0D-3390-A894-650B35B6632F}"/>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4D02E31-6B1A-1B01-5EF3-182C6EE60850}"/>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22A41D4-EC5F-FF7F-4DC5-32CD0C3C7F42}"/>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FDC6F50-F218-1007-AEB6-E25F1731399B}"/>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grpSp>
        <p:sp>
          <p:nvSpPr>
            <p:cNvPr id="28" name="Freeform 27">
              <a:extLst>
                <a:ext uri="{FF2B5EF4-FFF2-40B4-BE49-F238E27FC236}">
                  <a16:creationId xmlns:a16="http://schemas.microsoft.com/office/drawing/2014/main" id="{E859312A-ABBB-0DF3-7670-237D44DF8A2E}"/>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5D32B91-3111-E0D9-4854-2364C4DBC11A}"/>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2F44454D-6917-24F3-F264-BCD50B5356E7}"/>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B6956CEC-50ED-F3D3-D79D-A1DAA448F0D3}"/>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solidFill>
              <a:srgbClr val="ECC0DA"/>
            </a:solidFill>
            <a:ln w="9502" cap="flat">
              <a:noFill/>
              <a:prstDash val="solid"/>
              <a:miter/>
            </a:ln>
          </p:spPr>
          <p:txBody>
            <a:bodyPr rtlCol="0" anchor="ctr"/>
            <a:lstStyle/>
            <a:p>
              <a:endParaRPr lang="en-US"/>
            </a:p>
          </p:txBody>
        </p:sp>
      </p:grpSp>
      <p:sp>
        <p:nvSpPr>
          <p:cNvPr id="38" name="Rectangle 37">
            <a:extLst>
              <a:ext uri="{FF2B5EF4-FFF2-40B4-BE49-F238E27FC236}">
                <a16:creationId xmlns:a16="http://schemas.microsoft.com/office/drawing/2014/main" id="{36445710-4514-DF62-AFB8-113BE8B4DBEA}"/>
              </a:ext>
            </a:extLst>
          </p:cNvPr>
          <p:cNvSpPr/>
          <p:nvPr userDrawn="1"/>
        </p:nvSpPr>
        <p:spPr>
          <a:xfrm rot="16200000">
            <a:off x="-5473654" y="1653287"/>
            <a:ext cx="7845240" cy="312896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1C0E3915-95AF-40C7-C30B-0DE386E4CA9C}"/>
              </a:ext>
            </a:extLst>
          </p:cNvPr>
          <p:cNvSpPr/>
          <p:nvPr userDrawn="1"/>
        </p:nvSpPr>
        <p:spPr>
          <a:xfrm rot="16200000">
            <a:off x="-1044530" y="1644882"/>
            <a:ext cx="6858001" cy="3568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 name="Picture 39">
            <a:extLst>
              <a:ext uri="{FF2B5EF4-FFF2-40B4-BE49-F238E27FC236}">
                <a16:creationId xmlns:a16="http://schemas.microsoft.com/office/drawing/2014/main" id="{1EA8731C-868F-8C57-EDA5-C334C7208FAF}"/>
              </a:ext>
            </a:extLst>
          </p:cNvPr>
          <p:cNvPicPr>
            <a:picLocks noChangeAspect="1"/>
          </p:cNvPicPr>
          <p:nvPr userDrawn="1"/>
        </p:nvPicPr>
        <p:blipFill rotWithShape="1">
          <a:blip r:embed="rId2"/>
          <a:srcRect l="-18315" t="15976" r="29196" b="11083"/>
          <a:stretch/>
        </p:blipFill>
        <p:spPr>
          <a:xfrm flipH="1">
            <a:off x="608794" y="1890384"/>
            <a:ext cx="8439100" cy="5375657"/>
          </a:xfrm>
          <a:prstGeom prst="rect">
            <a:avLst/>
          </a:prstGeom>
        </p:spPr>
      </p:pic>
      <p:sp>
        <p:nvSpPr>
          <p:cNvPr id="41" name="Picture Placeholder 17">
            <a:extLst>
              <a:ext uri="{FF2B5EF4-FFF2-40B4-BE49-F238E27FC236}">
                <a16:creationId xmlns:a16="http://schemas.microsoft.com/office/drawing/2014/main" id="{59B302CE-B896-F048-CF6A-1ACA94FB7EEC}"/>
              </a:ext>
            </a:extLst>
          </p:cNvPr>
          <p:cNvSpPr>
            <a:spLocks noGrp="1"/>
          </p:cNvSpPr>
          <p:nvPr>
            <p:ph type="pic" sz="quarter" idx="10"/>
          </p:nvPr>
        </p:nvSpPr>
        <p:spPr>
          <a:xfrm>
            <a:off x="635271" y="2095585"/>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956642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Laptop Slide - Navy">
    <p:spTree>
      <p:nvGrpSpPr>
        <p:cNvPr id="1" name=""/>
        <p:cNvGrpSpPr/>
        <p:nvPr/>
      </p:nvGrpSpPr>
      <p:grpSpPr>
        <a:xfrm>
          <a:off x="0" y="0"/>
          <a:ext cx="0" cy="0"/>
          <a:chOff x="0" y="0"/>
          <a:chExt cx="0" cy="0"/>
        </a:xfrm>
      </p:grpSpPr>
      <p:sp>
        <p:nvSpPr>
          <p:cNvPr id="22" name="Text Placeholder 23">
            <a:extLst>
              <a:ext uri="{FF2B5EF4-FFF2-40B4-BE49-F238E27FC236}">
                <a16:creationId xmlns:a16="http://schemas.microsoft.com/office/drawing/2014/main" id="{5380F4A5-BE24-5E4F-BBB9-1E4A144A55E0}"/>
              </a:ext>
            </a:extLst>
          </p:cNvPr>
          <p:cNvSpPr>
            <a:spLocks noGrp="1"/>
          </p:cNvSpPr>
          <p:nvPr>
            <p:ph type="body" sz="quarter" idx="16" hasCustomPrompt="1"/>
          </p:nvPr>
        </p:nvSpPr>
        <p:spPr>
          <a:xfrm>
            <a:off x="6578872" y="593866"/>
            <a:ext cx="4990998" cy="992652"/>
          </a:xfrm>
          <a:prstGeom prst="rect">
            <a:avLst/>
          </a:prstGeom>
        </p:spPr>
        <p:txBody>
          <a:bodyPr>
            <a:noAutofit/>
          </a:bodyPr>
          <a:lstStyle>
            <a:lvl1pPr marL="0" indent="0" algn="l">
              <a:buNone/>
              <a:defRPr sz="3600" b="1" i="0">
                <a:solidFill>
                  <a:srgbClr val="F26F46"/>
                </a:solidFill>
                <a:latin typeface="+mn-lt"/>
              </a:defRPr>
            </a:lvl1pPr>
          </a:lstStyle>
          <a:p>
            <a:pPr lvl="0"/>
            <a:r>
              <a:rPr lang="en-US" dirty="0"/>
              <a:t>HEADING</a:t>
            </a:r>
          </a:p>
        </p:txBody>
      </p:sp>
      <p:sp>
        <p:nvSpPr>
          <p:cNvPr id="26" name="Rectangle 25">
            <a:extLst>
              <a:ext uri="{FF2B5EF4-FFF2-40B4-BE49-F238E27FC236}">
                <a16:creationId xmlns:a16="http://schemas.microsoft.com/office/drawing/2014/main" id="{62984C29-67DD-DD45-969D-9EB0BBF9D138}"/>
              </a:ext>
            </a:extLst>
          </p:cNvPr>
          <p:cNvSpPr/>
          <p:nvPr userDrawn="1"/>
        </p:nvSpPr>
        <p:spPr>
          <a:xfrm flipV="1">
            <a:off x="0" y="0"/>
            <a:ext cx="601405" cy="6858002"/>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890B8B12-A0F4-0D1D-B782-294ACBC16B93}"/>
              </a:ext>
            </a:extLst>
          </p:cNvPr>
          <p:cNvSpPr>
            <a:spLocks noGrp="1"/>
          </p:cNvSpPr>
          <p:nvPr>
            <p:ph type="body" sz="quarter" idx="19" hasCustomPrompt="1"/>
          </p:nvPr>
        </p:nvSpPr>
        <p:spPr>
          <a:xfrm>
            <a:off x="6578871" y="1890384"/>
            <a:ext cx="4990998" cy="4102937"/>
          </a:xfrm>
          <a:prstGeom prst="rect">
            <a:avLst/>
          </a:prstGeom>
        </p:spPr>
        <p:txBody>
          <a:bodyPr/>
          <a:lstStyle>
            <a:lvl1pPr algn="l">
              <a:lnSpc>
                <a:spcPts val="2480"/>
              </a:lnSpc>
              <a:spcBef>
                <a:spcPts val="0"/>
              </a:spcBef>
              <a:buNone/>
              <a:defRPr sz="2400" b="0" i="0" spc="0">
                <a:solidFill>
                  <a:srgbClr val="29266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3" name="TextBox 22">
            <a:extLst>
              <a:ext uri="{FF2B5EF4-FFF2-40B4-BE49-F238E27FC236}">
                <a16:creationId xmlns:a16="http://schemas.microsoft.com/office/drawing/2014/main" id="{3EFCAEEF-E2CE-E028-5398-1873859BA4C8}"/>
              </a:ext>
            </a:extLst>
          </p:cNvPr>
          <p:cNvSpPr txBox="1"/>
          <p:nvPr userDrawn="1"/>
        </p:nvSpPr>
        <p:spPr>
          <a:xfrm rot="16200000">
            <a:off x="-1851254" y="2071881"/>
            <a:ext cx="4359206" cy="215444"/>
          </a:xfrm>
          <a:prstGeom prst="rect">
            <a:avLst/>
          </a:prstGeom>
          <a:noFill/>
        </p:spPr>
        <p:txBody>
          <a:bodyPr wrap="square">
            <a:spAutoFit/>
          </a:bodyPr>
          <a:lstStyle/>
          <a:p>
            <a:r>
              <a:rPr lang="en-US" sz="800" spc="100" baseline="0" dirty="0">
                <a:solidFill>
                  <a:schemeClr val="bg1"/>
                </a:solidFill>
              </a:rPr>
              <a:t>Connecting Disciplines in European Higher Academia</a:t>
            </a:r>
          </a:p>
        </p:txBody>
      </p:sp>
      <p:grpSp>
        <p:nvGrpSpPr>
          <p:cNvPr id="24" name="Group 23">
            <a:extLst>
              <a:ext uri="{FF2B5EF4-FFF2-40B4-BE49-F238E27FC236}">
                <a16:creationId xmlns:a16="http://schemas.microsoft.com/office/drawing/2014/main" id="{E70DCA52-34E9-19CC-F94A-F2AD4CEA9C33}"/>
              </a:ext>
            </a:extLst>
          </p:cNvPr>
          <p:cNvGrpSpPr/>
          <p:nvPr userDrawn="1"/>
        </p:nvGrpSpPr>
        <p:grpSpPr>
          <a:xfrm>
            <a:off x="-1068604" y="4517534"/>
            <a:ext cx="1799931" cy="2230829"/>
            <a:chOff x="2887563" y="4517695"/>
            <a:chExt cx="1145987" cy="1420333"/>
          </a:xfrm>
        </p:grpSpPr>
        <p:sp>
          <p:nvSpPr>
            <p:cNvPr id="25" name="Freeform 24">
              <a:extLst>
                <a:ext uri="{FF2B5EF4-FFF2-40B4-BE49-F238E27FC236}">
                  <a16:creationId xmlns:a16="http://schemas.microsoft.com/office/drawing/2014/main" id="{605B490C-C174-D95F-A1E7-57B7A9DED748}"/>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solidFill>
              <a:srgbClr val="F26F46"/>
            </a:solidFill>
            <a:ln w="9502" cap="flat">
              <a:noFill/>
              <a:prstDash val="solid"/>
              <a:miter/>
            </a:ln>
          </p:spPr>
          <p:txBody>
            <a:bodyPr rtlCol="0" anchor="ctr"/>
            <a:lstStyle/>
            <a:p>
              <a:endParaRPr lang="en-US"/>
            </a:p>
          </p:txBody>
        </p:sp>
        <p:grpSp>
          <p:nvGrpSpPr>
            <p:cNvPr id="27" name="Graphic 10">
              <a:extLst>
                <a:ext uri="{FF2B5EF4-FFF2-40B4-BE49-F238E27FC236}">
                  <a16:creationId xmlns:a16="http://schemas.microsoft.com/office/drawing/2014/main" id="{4C57A4CD-1E12-7010-214F-BA4D548909AA}"/>
                </a:ext>
              </a:extLst>
            </p:cNvPr>
            <p:cNvGrpSpPr/>
            <p:nvPr/>
          </p:nvGrpSpPr>
          <p:grpSpPr>
            <a:xfrm>
              <a:off x="3495254" y="4781992"/>
              <a:ext cx="536857" cy="499528"/>
              <a:chOff x="3495254" y="4781992"/>
              <a:chExt cx="536857" cy="499528"/>
            </a:xfrm>
            <a:solidFill>
              <a:srgbClr val="55854D"/>
            </a:solidFill>
          </p:grpSpPr>
          <p:sp>
            <p:nvSpPr>
              <p:cNvPr id="32" name="Freeform 31">
                <a:extLst>
                  <a:ext uri="{FF2B5EF4-FFF2-40B4-BE49-F238E27FC236}">
                    <a16:creationId xmlns:a16="http://schemas.microsoft.com/office/drawing/2014/main" id="{188A91FF-0A0D-3390-A894-650B35B6632F}"/>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4D02E31-6B1A-1B01-5EF3-182C6EE60850}"/>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22A41D4-EC5F-FF7F-4DC5-32CD0C3C7F42}"/>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FDC6F50-F218-1007-AEB6-E25F1731399B}"/>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grpSp>
        <p:sp>
          <p:nvSpPr>
            <p:cNvPr id="28" name="Freeform 27">
              <a:extLst>
                <a:ext uri="{FF2B5EF4-FFF2-40B4-BE49-F238E27FC236}">
                  <a16:creationId xmlns:a16="http://schemas.microsoft.com/office/drawing/2014/main" id="{E859312A-ABBB-0DF3-7670-237D44DF8A2E}"/>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5D32B91-3111-E0D9-4854-2364C4DBC11A}"/>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2F44454D-6917-24F3-F264-BCD50B5356E7}"/>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B6956CEC-50ED-F3D3-D79D-A1DAA448F0D3}"/>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solidFill>
              <a:srgbClr val="ECC0DA"/>
            </a:solidFill>
            <a:ln w="9502" cap="flat">
              <a:noFill/>
              <a:prstDash val="solid"/>
              <a:miter/>
            </a:ln>
          </p:spPr>
          <p:txBody>
            <a:bodyPr rtlCol="0" anchor="ctr"/>
            <a:lstStyle/>
            <a:p>
              <a:endParaRPr lang="en-US"/>
            </a:p>
          </p:txBody>
        </p:sp>
      </p:grpSp>
      <p:sp>
        <p:nvSpPr>
          <p:cNvPr id="38" name="Rectangle 37">
            <a:extLst>
              <a:ext uri="{FF2B5EF4-FFF2-40B4-BE49-F238E27FC236}">
                <a16:creationId xmlns:a16="http://schemas.microsoft.com/office/drawing/2014/main" id="{36445710-4514-DF62-AFB8-113BE8B4DBEA}"/>
              </a:ext>
            </a:extLst>
          </p:cNvPr>
          <p:cNvSpPr/>
          <p:nvPr userDrawn="1"/>
        </p:nvSpPr>
        <p:spPr>
          <a:xfrm rot="16200000">
            <a:off x="-5473654" y="1653287"/>
            <a:ext cx="7845240" cy="312896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1C0E3915-95AF-40C7-C30B-0DE386E4CA9C}"/>
              </a:ext>
            </a:extLst>
          </p:cNvPr>
          <p:cNvSpPr/>
          <p:nvPr userDrawn="1"/>
        </p:nvSpPr>
        <p:spPr>
          <a:xfrm rot="16200000">
            <a:off x="-1044530" y="1644882"/>
            <a:ext cx="6858001" cy="3568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9A98289D-C07A-0CA7-C07B-C31E6B05156E}"/>
              </a:ext>
            </a:extLst>
          </p:cNvPr>
          <p:cNvPicPr>
            <a:picLocks noChangeAspect="1"/>
          </p:cNvPicPr>
          <p:nvPr userDrawn="1"/>
        </p:nvPicPr>
        <p:blipFill rotWithShape="1">
          <a:blip r:embed="rId2"/>
          <a:srcRect l="-1235" t="9683" r="4366" b="16399"/>
          <a:stretch/>
        </p:blipFill>
        <p:spPr>
          <a:xfrm>
            <a:off x="-308931" y="1902293"/>
            <a:ext cx="7402286" cy="4396017"/>
          </a:xfrm>
          <a:prstGeom prst="rect">
            <a:avLst/>
          </a:prstGeom>
        </p:spPr>
      </p:pic>
      <p:sp>
        <p:nvSpPr>
          <p:cNvPr id="41" name="Picture Placeholder 17">
            <a:extLst>
              <a:ext uri="{FF2B5EF4-FFF2-40B4-BE49-F238E27FC236}">
                <a16:creationId xmlns:a16="http://schemas.microsoft.com/office/drawing/2014/main" id="{59B302CE-B896-F048-CF6A-1ACA94FB7EEC}"/>
              </a:ext>
            </a:extLst>
          </p:cNvPr>
          <p:cNvSpPr>
            <a:spLocks noGrp="1"/>
          </p:cNvSpPr>
          <p:nvPr>
            <p:ph type="pic" sz="quarter" idx="10"/>
          </p:nvPr>
        </p:nvSpPr>
        <p:spPr>
          <a:xfrm>
            <a:off x="1088030" y="2459539"/>
            <a:ext cx="4990998" cy="3118870"/>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3432982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 Navy">
    <p:spTree>
      <p:nvGrpSpPr>
        <p:cNvPr id="1" name=""/>
        <p:cNvGrpSpPr/>
        <p:nvPr/>
      </p:nvGrpSpPr>
      <p:grpSpPr>
        <a:xfrm>
          <a:off x="0" y="0"/>
          <a:ext cx="0" cy="0"/>
          <a:chOff x="0" y="0"/>
          <a:chExt cx="0" cy="0"/>
        </a:xfrm>
      </p:grpSpPr>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881764" cy="992652"/>
          </a:xfrm>
          <a:prstGeom prst="rect">
            <a:avLst/>
          </a:prstGeom>
        </p:spPr>
        <p:txBody>
          <a:bodyPr>
            <a:noAutofit/>
          </a:bodyPr>
          <a:lstStyle>
            <a:lvl1pPr marL="0" indent="0" algn="l">
              <a:buNone/>
              <a:defRPr sz="3600" b="1" i="0">
                <a:solidFill>
                  <a:srgbClr val="F26F46"/>
                </a:solidFill>
                <a:latin typeface="+mn-lt"/>
              </a:defRPr>
            </a:lvl1pPr>
          </a:lstStyle>
          <a:p>
            <a:pPr lvl="0"/>
            <a:r>
              <a:rPr lang="en-US" dirty="0"/>
              <a:t>HEADING</a:t>
            </a:r>
          </a:p>
        </p:txBody>
      </p:sp>
      <p:sp>
        <p:nvSpPr>
          <p:cNvPr id="3" name="Text Placeholder 17">
            <a:extLst>
              <a:ext uri="{FF2B5EF4-FFF2-40B4-BE49-F238E27FC236}">
                <a16:creationId xmlns:a16="http://schemas.microsoft.com/office/drawing/2014/main" id="{7EC3E4A8-A83C-B536-DE22-6FE3CFA337B4}"/>
              </a:ext>
            </a:extLst>
          </p:cNvPr>
          <p:cNvSpPr>
            <a:spLocks noGrp="1"/>
          </p:cNvSpPr>
          <p:nvPr>
            <p:ph type="body" sz="quarter" idx="19" hasCustomPrompt="1"/>
          </p:nvPr>
        </p:nvSpPr>
        <p:spPr>
          <a:xfrm>
            <a:off x="607553" y="2016633"/>
            <a:ext cx="5881763" cy="4102937"/>
          </a:xfrm>
          <a:prstGeom prst="rect">
            <a:avLst/>
          </a:prstGeom>
        </p:spPr>
        <p:txBody>
          <a:bodyPr/>
          <a:lstStyle>
            <a:lvl1pPr algn="l">
              <a:lnSpc>
                <a:spcPts val="2480"/>
              </a:lnSpc>
              <a:spcBef>
                <a:spcPts val="0"/>
              </a:spcBef>
              <a:buNone/>
              <a:defRPr sz="2400" b="0" i="0" spc="0">
                <a:solidFill>
                  <a:srgbClr val="29266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 name="Rectangle 1">
            <a:extLst>
              <a:ext uri="{FF2B5EF4-FFF2-40B4-BE49-F238E27FC236}">
                <a16:creationId xmlns:a16="http://schemas.microsoft.com/office/drawing/2014/main" id="{518A7A02-A564-62AF-29D8-4FF530109FEE}"/>
              </a:ext>
            </a:extLst>
          </p:cNvPr>
          <p:cNvSpPr/>
          <p:nvPr userDrawn="1"/>
        </p:nvSpPr>
        <p:spPr>
          <a:xfrm flipV="1">
            <a:off x="11591646" y="15508"/>
            <a:ext cx="601405" cy="6858002"/>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4D5DE95-C6B2-B571-D93E-5B83AD781CEA}"/>
              </a:ext>
            </a:extLst>
          </p:cNvPr>
          <p:cNvSpPr txBox="1"/>
          <p:nvPr userDrawn="1"/>
        </p:nvSpPr>
        <p:spPr>
          <a:xfrm rot="16200000">
            <a:off x="9740392" y="2087389"/>
            <a:ext cx="4359206" cy="215444"/>
          </a:xfrm>
          <a:prstGeom prst="rect">
            <a:avLst/>
          </a:prstGeom>
          <a:noFill/>
        </p:spPr>
        <p:txBody>
          <a:bodyPr wrap="square">
            <a:spAutoFit/>
          </a:bodyPr>
          <a:lstStyle/>
          <a:p>
            <a:r>
              <a:rPr lang="en-US" sz="800" spc="100" baseline="0" dirty="0">
                <a:solidFill>
                  <a:schemeClr val="bg1"/>
                </a:solidFill>
              </a:rPr>
              <a:t>Connecting Disciplines in European Higher Academia</a:t>
            </a:r>
          </a:p>
        </p:txBody>
      </p:sp>
      <p:grpSp>
        <p:nvGrpSpPr>
          <p:cNvPr id="11" name="Group 10">
            <a:extLst>
              <a:ext uri="{FF2B5EF4-FFF2-40B4-BE49-F238E27FC236}">
                <a16:creationId xmlns:a16="http://schemas.microsoft.com/office/drawing/2014/main" id="{7B3E6946-3C55-1D51-979C-A6902225B00A}"/>
              </a:ext>
            </a:extLst>
          </p:cNvPr>
          <p:cNvGrpSpPr/>
          <p:nvPr userDrawn="1"/>
        </p:nvGrpSpPr>
        <p:grpSpPr>
          <a:xfrm>
            <a:off x="10523042" y="4533042"/>
            <a:ext cx="1799931" cy="2230829"/>
            <a:chOff x="2887563" y="4517695"/>
            <a:chExt cx="1145987" cy="1420333"/>
          </a:xfrm>
        </p:grpSpPr>
        <p:sp>
          <p:nvSpPr>
            <p:cNvPr id="12" name="Freeform 11">
              <a:extLst>
                <a:ext uri="{FF2B5EF4-FFF2-40B4-BE49-F238E27FC236}">
                  <a16:creationId xmlns:a16="http://schemas.microsoft.com/office/drawing/2014/main" id="{21B2BF22-C62D-D541-2B0B-2AF1E4BD0D0E}"/>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solidFill>
              <a:srgbClr val="F26F46"/>
            </a:solidFill>
            <a:ln w="9502" cap="flat">
              <a:noFill/>
              <a:prstDash val="solid"/>
              <a:miter/>
            </a:ln>
          </p:spPr>
          <p:txBody>
            <a:bodyPr rtlCol="0" anchor="ctr"/>
            <a:lstStyle/>
            <a:p>
              <a:endParaRPr lang="en-US"/>
            </a:p>
          </p:txBody>
        </p:sp>
        <p:grpSp>
          <p:nvGrpSpPr>
            <p:cNvPr id="13" name="Graphic 10">
              <a:extLst>
                <a:ext uri="{FF2B5EF4-FFF2-40B4-BE49-F238E27FC236}">
                  <a16:creationId xmlns:a16="http://schemas.microsoft.com/office/drawing/2014/main" id="{54692D40-AC2E-303F-2240-893AE80BD358}"/>
                </a:ext>
              </a:extLst>
            </p:cNvPr>
            <p:cNvGrpSpPr/>
            <p:nvPr/>
          </p:nvGrpSpPr>
          <p:grpSpPr>
            <a:xfrm>
              <a:off x="3495254" y="4781992"/>
              <a:ext cx="536857" cy="499528"/>
              <a:chOff x="3495254" y="4781992"/>
              <a:chExt cx="536857" cy="499528"/>
            </a:xfrm>
            <a:solidFill>
              <a:srgbClr val="55854D"/>
            </a:solidFill>
          </p:grpSpPr>
          <p:sp>
            <p:nvSpPr>
              <p:cNvPr id="20" name="Freeform 19">
                <a:extLst>
                  <a:ext uri="{FF2B5EF4-FFF2-40B4-BE49-F238E27FC236}">
                    <a16:creationId xmlns:a16="http://schemas.microsoft.com/office/drawing/2014/main" id="{F25B79F9-F59D-1B5F-827B-E7BEC13CD54C}"/>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1654D67B-5343-4E37-C0E1-3D6B5B41DB0A}"/>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3AEC12D-4BD3-422C-C730-6D442D30437C}"/>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5727514-0426-7018-ADB8-1173DB74B6E8}"/>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grpSp>
        <p:sp>
          <p:nvSpPr>
            <p:cNvPr id="14" name="Freeform 13">
              <a:extLst>
                <a:ext uri="{FF2B5EF4-FFF2-40B4-BE49-F238E27FC236}">
                  <a16:creationId xmlns:a16="http://schemas.microsoft.com/office/drawing/2014/main" id="{6DBA46AF-1737-B265-3810-BE404F52258C}"/>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AC32084F-50D4-93F4-91E5-61A6C0F3E200}"/>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7F14684-6E6C-8740-1CB7-36BF7D0BC3DA}"/>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FE73CB4-1834-8273-4075-9776C0417569}"/>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solidFill>
              <a:srgbClr val="ECC0DA"/>
            </a:solidFill>
            <a:ln w="9502" cap="flat">
              <a:noFill/>
              <a:prstDash val="solid"/>
              <a:miter/>
            </a:ln>
          </p:spPr>
          <p:txBody>
            <a:bodyPr rtlCol="0" anchor="ctr"/>
            <a:lstStyle/>
            <a:p>
              <a:endParaRPr lang="en-US"/>
            </a:p>
          </p:txBody>
        </p:sp>
      </p:grpSp>
      <p:sp>
        <p:nvSpPr>
          <p:cNvPr id="24" name="Rectangle 23">
            <a:extLst>
              <a:ext uri="{FF2B5EF4-FFF2-40B4-BE49-F238E27FC236}">
                <a16:creationId xmlns:a16="http://schemas.microsoft.com/office/drawing/2014/main" id="{E86C1627-53C5-C1BB-4383-C201DA45C2F0}"/>
              </a:ext>
            </a:extLst>
          </p:cNvPr>
          <p:cNvSpPr/>
          <p:nvPr userDrawn="1"/>
        </p:nvSpPr>
        <p:spPr>
          <a:xfrm rot="16200000">
            <a:off x="6611612" y="1864519"/>
            <a:ext cx="6858000" cy="3128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BF1BC365-7188-A585-88E1-E172F7301F92}"/>
              </a:ext>
            </a:extLst>
          </p:cNvPr>
          <p:cNvSpPr/>
          <p:nvPr userDrawn="1"/>
        </p:nvSpPr>
        <p:spPr>
          <a:xfrm rot="16200000">
            <a:off x="9692352" y="1446100"/>
            <a:ext cx="8567530" cy="356823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iPhone6_mockup_front_white.png">
            <a:extLst>
              <a:ext uri="{FF2B5EF4-FFF2-40B4-BE49-F238E27FC236}">
                <a16:creationId xmlns:a16="http://schemas.microsoft.com/office/drawing/2014/main" id="{28BF4BF7-6774-41AE-2F6E-6C09D11DAA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0581" y="354148"/>
            <a:ext cx="4094254" cy="6404164"/>
          </a:xfrm>
          <a:prstGeom prst="rect">
            <a:avLst/>
          </a:prstGeom>
        </p:spPr>
      </p:pic>
      <p:sp>
        <p:nvSpPr>
          <p:cNvPr id="27" name="Picture Placeholder 17">
            <a:extLst>
              <a:ext uri="{FF2B5EF4-FFF2-40B4-BE49-F238E27FC236}">
                <a16:creationId xmlns:a16="http://schemas.microsoft.com/office/drawing/2014/main" id="{2342B720-A98E-332A-5C38-B46861456D63}"/>
              </a:ext>
            </a:extLst>
          </p:cNvPr>
          <p:cNvSpPr>
            <a:spLocks noGrp="1"/>
          </p:cNvSpPr>
          <p:nvPr>
            <p:ph type="pic" sz="quarter" idx="10"/>
          </p:nvPr>
        </p:nvSpPr>
        <p:spPr>
          <a:xfrm>
            <a:off x="7735037" y="137392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4108775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8E93966-46F3-394F-88D7-D58DF0274DE3}"/>
              </a:ext>
            </a:extLst>
          </p:cNvPr>
          <p:cNvSpPr/>
          <p:nvPr userDrawn="1"/>
        </p:nvSpPr>
        <p:spPr>
          <a:xfrm rot="16200000">
            <a:off x="4531708" y="-2066802"/>
            <a:ext cx="3128588" cy="12191999"/>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 Placeholder 17">
            <a:extLst>
              <a:ext uri="{FF2B5EF4-FFF2-40B4-BE49-F238E27FC236}">
                <a16:creationId xmlns:a16="http://schemas.microsoft.com/office/drawing/2014/main" id="{DEDFEDC8-283D-9E48-A4C5-512106986D58}"/>
              </a:ext>
            </a:extLst>
          </p:cNvPr>
          <p:cNvSpPr>
            <a:spLocks noGrp="1"/>
          </p:cNvSpPr>
          <p:nvPr>
            <p:ph type="body" sz="quarter" idx="18" hasCustomPrompt="1"/>
          </p:nvPr>
        </p:nvSpPr>
        <p:spPr>
          <a:xfrm>
            <a:off x="617357" y="3591530"/>
            <a:ext cx="5881764" cy="796508"/>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Any Questions?</a:t>
            </a:r>
            <a:endParaRPr lang="en-US" dirty="0"/>
          </a:p>
        </p:txBody>
      </p:sp>
      <p:sp>
        <p:nvSpPr>
          <p:cNvPr id="46" name="Text Placeholder 23">
            <a:extLst>
              <a:ext uri="{FF2B5EF4-FFF2-40B4-BE49-F238E27FC236}">
                <a16:creationId xmlns:a16="http://schemas.microsoft.com/office/drawing/2014/main" id="{A533C557-EAB9-A644-A91D-5D8749DF0882}"/>
              </a:ext>
            </a:extLst>
          </p:cNvPr>
          <p:cNvSpPr>
            <a:spLocks noGrp="1"/>
          </p:cNvSpPr>
          <p:nvPr>
            <p:ph type="body" sz="quarter" idx="16" hasCustomPrompt="1"/>
          </p:nvPr>
        </p:nvSpPr>
        <p:spPr>
          <a:xfrm>
            <a:off x="639015" y="2895623"/>
            <a:ext cx="5881764" cy="634242"/>
          </a:xfrm>
          <a:prstGeom prst="rect">
            <a:avLst/>
          </a:prstGeom>
        </p:spPr>
        <p:txBody>
          <a:bodyPr>
            <a:noAutofit/>
          </a:bodyPr>
          <a:lstStyle>
            <a:lvl1pPr marL="0" indent="0" algn="l">
              <a:buNone/>
              <a:defRPr sz="3600" b="1" i="0">
                <a:solidFill>
                  <a:schemeClr val="bg1"/>
                </a:solidFill>
                <a:latin typeface="+mn-lt"/>
              </a:defRPr>
            </a:lvl1pPr>
          </a:lstStyle>
          <a:p>
            <a:pPr lvl="0"/>
            <a:r>
              <a:rPr lang="en-US" dirty="0"/>
              <a:t>THANK YOU</a:t>
            </a:r>
          </a:p>
        </p:txBody>
      </p:sp>
      <p:pic>
        <p:nvPicPr>
          <p:cNvPr id="148" name="Picture 147">
            <a:extLst>
              <a:ext uri="{FF2B5EF4-FFF2-40B4-BE49-F238E27FC236}">
                <a16:creationId xmlns:a16="http://schemas.microsoft.com/office/drawing/2014/main" id="{B3B87F72-D71D-0154-8DDD-898ED82805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64871" y="575227"/>
            <a:ext cx="4568197" cy="1438136"/>
          </a:xfrm>
          <a:prstGeom prst="rect">
            <a:avLst/>
          </a:prstGeom>
        </p:spPr>
      </p:pic>
      <p:pic>
        <p:nvPicPr>
          <p:cNvPr id="160" name="Picture 159" descr="Co-funded by the European Union logo in png for web usage">
            <a:extLst>
              <a:ext uri="{FF2B5EF4-FFF2-40B4-BE49-F238E27FC236}">
                <a16:creationId xmlns:a16="http://schemas.microsoft.com/office/drawing/2014/main" id="{12AE73DA-86E8-D020-0655-B825036EE65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1609" y="6077079"/>
            <a:ext cx="2120185" cy="442913"/>
          </a:xfrm>
          <a:prstGeom prst="rect">
            <a:avLst/>
          </a:prstGeom>
          <a:noFill/>
          <a:ln>
            <a:noFill/>
          </a:ln>
        </p:spPr>
      </p:pic>
      <p:sp>
        <p:nvSpPr>
          <p:cNvPr id="161" name="Rectangle 160">
            <a:extLst>
              <a:ext uri="{FF2B5EF4-FFF2-40B4-BE49-F238E27FC236}">
                <a16:creationId xmlns:a16="http://schemas.microsoft.com/office/drawing/2014/main" id="{82ACADD9-800D-6A8A-B0C6-5F78564DF64B}"/>
              </a:ext>
            </a:extLst>
          </p:cNvPr>
          <p:cNvSpPr/>
          <p:nvPr userDrawn="1"/>
        </p:nvSpPr>
        <p:spPr>
          <a:xfrm>
            <a:off x="2654038" y="6044458"/>
            <a:ext cx="3620330" cy="504112"/>
          </a:xfrm>
          <a:prstGeom prst="rect">
            <a:avLst/>
          </a:prstGeom>
        </p:spPr>
        <p:txBody>
          <a:bodyPr wrap="square">
            <a:spAutoFit/>
          </a:bodyPr>
          <a:lstStyle/>
          <a:p>
            <a:pPr marL="0" marR="0" indent="0" algn="just" defTabSz="457200" rtl="0" eaLnBrk="1" fontAlgn="auto" latinLnBrk="0" hangingPunct="0">
              <a:lnSpc>
                <a:spcPts val="760"/>
              </a:lnSpc>
              <a:spcBef>
                <a:spcPts val="0"/>
              </a:spcBef>
              <a:spcAft>
                <a:spcPts val="0"/>
              </a:spcAft>
              <a:buClrTx/>
              <a:buSzTx/>
              <a:buFontTx/>
              <a:buNone/>
              <a:tabLst/>
              <a:defRPr/>
            </a:pPr>
            <a:r>
              <a:rPr lang="en-US" sz="800" kern="1200" dirty="0">
                <a:solidFill>
                  <a:srgbClr val="292668"/>
                </a:solidFill>
                <a:effectLst/>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IE" sz="800" dirty="0">
              <a:solidFill>
                <a:srgbClr val="292668"/>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01">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83944EB6-3CB0-F145-A637-E3DB7CD725F9}"/>
              </a:ext>
            </a:extLst>
          </p:cNvPr>
          <p:cNvSpPr/>
          <p:nvPr userDrawn="1"/>
        </p:nvSpPr>
        <p:spPr>
          <a:xfrm>
            <a:off x="-1218514" y="-6377384"/>
            <a:ext cx="16024759" cy="589558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A149650-7A9E-DA4E-8C80-0BC758D6B7B5}"/>
              </a:ext>
            </a:extLst>
          </p:cNvPr>
          <p:cNvSpPr/>
          <p:nvPr userDrawn="1"/>
        </p:nvSpPr>
        <p:spPr>
          <a:xfrm>
            <a:off x="0" y="3517328"/>
            <a:ext cx="4883406" cy="2883472"/>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sp>
        <p:nvSpPr>
          <p:cNvPr id="37" name="Picture Placeholder 36">
            <a:extLst>
              <a:ext uri="{FF2B5EF4-FFF2-40B4-BE49-F238E27FC236}">
                <a16:creationId xmlns:a16="http://schemas.microsoft.com/office/drawing/2014/main" id="{C8D2E7E1-0569-5B49-A3A1-CA5FA93A00A4}"/>
              </a:ext>
            </a:extLst>
          </p:cNvPr>
          <p:cNvSpPr>
            <a:spLocks noGrp="1"/>
          </p:cNvSpPr>
          <p:nvPr>
            <p:ph type="pic" sz="quarter" idx="10"/>
          </p:nvPr>
        </p:nvSpPr>
        <p:spPr>
          <a:xfrm>
            <a:off x="0" y="1994497"/>
            <a:ext cx="12192000" cy="3440624"/>
          </a:xfrm>
          <a:custGeom>
            <a:avLst/>
            <a:gdLst>
              <a:gd name="connsiteX0" fmla="*/ 0 w 12192000"/>
              <a:gd name="connsiteY0" fmla="*/ 0 h 3440624"/>
              <a:gd name="connsiteX1" fmla="*/ 12192000 w 12192000"/>
              <a:gd name="connsiteY1" fmla="*/ 0 h 3440624"/>
              <a:gd name="connsiteX2" fmla="*/ 12192000 w 12192000"/>
              <a:gd name="connsiteY2" fmla="*/ 3440624 h 3440624"/>
              <a:gd name="connsiteX3" fmla="*/ 4883406 w 12192000"/>
              <a:gd name="connsiteY3" fmla="*/ 3440624 h 3440624"/>
              <a:gd name="connsiteX4" fmla="*/ 4883406 w 12192000"/>
              <a:gd name="connsiteY4" fmla="*/ 1522830 h 3440624"/>
              <a:gd name="connsiteX5" fmla="*/ 0 w 12192000"/>
              <a:gd name="connsiteY5" fmla="*/ 1522830 h 344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440624">
                <a:moveTo>
                  <a:pt x="0" y="0"/>
                </a:moveTo>
                <a:lnTo>
                  <a:pt x="12192000" y="0"/>
                </a:lnTo>
                <a:lnTo>
                  <a:pt x="12192000" y="3440624"/>
                </a:lnTo>
                <a:lnTo>
                  <a:pt x="4883406" y="3440624"/>
                </a:lnTo>
                <a:lnTo>
                  <a:pt x="4883406" y="1522830"/>
                </a:lnTo>
                <a:lnTo>
                  <a:pt x="0" y="1522830"/>
                </a:lnTo>
                <a:close/>
              </a:path>
            </a:pathLst>
          </a:custGeom>
          <a:solidFill>
            <a:schemeClr val="bg1">
              <a:lumMod val="85000"/>
            </a:schemeClr>
          </a:solidFill>
        </p:spPr>
        <p:txBody>
          <a:bodyPr wrap="square">
            <a:noAutofit/>
          </a:bodyPr>
          <a:lstStyle>
            <a:lvl1pPr marL="0" indent="0" algn="ctr">
              <a:buNone/>
              <a:defRPr sz="1000">
                <a:solidFill>
                  <a:srgbClr val="000000"/>
                </a:solidFill>
              </a:defRPr>
            </a:lvl1pPr>
          </a:lstStyle>
          <a:p>
            <a:endParaRPr lang="en-US" dirty="0"/>
          </a:p>
        </p:txBody>
      </p:sp>
      <p:pic>
        <p:nvPicPr>
          <p:cNvPr id="3" name="Picture 2">
            <a:extLst>
              <a:ext uri="{FF2B5EF4-FFF2-40B4-BE49-F238E27FC236}">
                <a16:creationId xmlns:a16="http://schemas.microsoft.com/office/drawing/2014/main" id="{30894D65-1FE3-E0F9-A922-402266ED8E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84141" y="356567"/>
            <a:ext cx="4568197" cy="1438136"/>
          </a:xfrm>
          <a:prstGeom prst="rect">
            <a:avLst/>
          </a:prstGeom>
        </p:spPr>
      </p:pic>
      <p:grpSp>
        <p:nvGrpSpPr>
          <p:cNvPr id="4" name="Group 3">
            <a:extLst>
              <a:ext uri="{FF2B5EF4-FFF2-40B4-BE49-F238E27FC236}">
                <a16:creationId xmlns:a16="http://schemas.microsoft.com/office/drawing/2014/main" id="{16279ECC-49C1-E658-0437-9EC75C3AF62D}"/>
              </a:ext>
            </a:extLst>
          </p:cNvPr>
          <p:cNvGrpSpPr/>
          <p:nvPr userDrawn="1"/>
        </p:nvGrpSpPr>
        <p:grpSpPr>
          <a:xfrm>
            <a:off x="128846" y="4566100"/>
            <a:ext cx="1471060" cy="1823227"/>
            <a:chOff x="2887563" y="4517695"/>
            <a:chExt cx="1145987" cy="1420333"/>
          </a:xfrm>
        </p:grpSpPr>
        <p:sp>
          <p:nvSpPr>
            <p:cNvPr id="38" name="Freeform 37">
              <a:extLst>
                <a:ext uri="{FF2B5EF4-FFF2-40B4-BE49-F238E27FC236}">
                  <a16:creationId xmlns:a16="http://schemas.microsoft.com/office/drawing/2014/main" id="{5ADB56C7-3FB3-A147-157F-F2F372E5A629}"/>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solidFill>
              <a:srgbClr val="F26F46"/>
            </a:solidFill>
            <a:ln w="9502" cap="flat">
              <a:noFill/>
              <a:prstDash val="solid"/>
              <a:miter/>
            </a:ln>
          </p:spPr>
          <p:txBody>
            <a:bodyPr rtlCol="0" anchor="ctr"/>
            <a:lstStyle/>
            <a:p>
              <a:endParaRPr lang="en-US"/>
            </a:p>
          </p:txBody>
        </p:sp>
        <p:grpSp>
          <p:nvGrpSpPr>
            <p:cNvPr id="64" name="Graphic 10">
              <a:extLst>
                <a:ext uri="{FF2B5EF4-FFF2-40B4-BE49-F238E27FC236}">
                  <a16:creationId xmlns:a16="http://schemas.microsoft.com/office/drawing/2014/main" id="{5E1EC16F-A3CA-5F13-04D3-6A638FA30B85}"/>
                </a:ext>
              </a:extLst>
            </p:cNvPr>
            <p:cNvGrpSpPr/>
            <p:nvPr/>
          </p:nvGrpSpPr>
          <p:grpSpPr>
            <a:xfrm>
              <a:off x="3495254" y="4781992"/>
              <a:ext cx="536857" cy="499528"/>
              <a:chOff x="3495254" y="4781992"/>
              <a:chExt cx="536857" cy="499528"/>
            </a:xfrm>
            <a:solidFill>
              <a:srgbClr val="55854D"/>
            </a:solidFill>
          </p:grpSpPr>
          <p:sp>
            <p:nvSpPr>
              <p:cNvPr id="69" name="Freeform 68">
                <a:extLst>
                  <a:ext uri="{FF2B5EF4-FFF2-40B4-BE49-F238E27FC236}">
                    <a16:creationId xmlns:a16="http://schemas.microsoft.com/office/drawing/2014/main" id="{BEE7A324-B0DE-3D82-898B-7C31D11DC920}"/>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AD7F44FA-6443-EE80-5678-6FC80AC87C72}"/>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796DA82A-E0E7-79D7-D6D2-F8CD2D39B7FF}"/>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61AE75FD-B11C-E6C9-3005-D47ACECFF01C}"/>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grpSp>
        <p:sp>
          <p:nvSpPr>
            <p:cNvPr id="65" name="Freeform 64">
              <a:extLst>
                <a:ext uri="{FF2B5EF4-FFF2-40B4-BE49-F238E27FC236}">
                  <a16:creationId xmlns:a16="http://schemas.microsoft.com/office/drawing/2014/main" id="{8A6A0CDA-B22E-B738-21D4-885BEC314F1A}"/>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C3022B0B-008E-5141-EC9E-7B275FC15A8D}"/>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4092609-CD67-FDC1-1472-9630034ADD1C}"/>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3F87E20E-C9BE-C975-5088-CCCF96895487}"/>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solidFill>
              <a:srgbClr val="ECC0DA"/>
            </a:solidFill>
            <a:ln w="9502" cap="flat">
              <a:noFill/>
              <a:prstDash val="solid"/>
              <a:miter/>
            </a:ln>
          </p:spPr>
          <p:txBody>
            <a:bodyPr rtlCol="0" anchor="ctr"/>
            <a:lstStyle/>
            <a:p>
              <a:endParaRPr lang="en-US"/>
            </a:p>
          </p:txBody>
        </p:sp>
      </p:grpSp>
      <p:pic>
        <p:nvPicPr>
          <p:cNvPr id="2" name="Picture 1">
            <a:extLst>
              <a:ext uri="{FF2B5EF4-FFF2-40B4-BE49-F238E27FC236}">
                <a16:creationId xmlns:a16="http://schemas.microsoft.com/office/drawing/2014/main" id="{1A7FA947-0C77-55C0-3821-D962933B4943}"/>
              </a:ext>
            </a:extLst>
          </p:cNvPr>
          <p:cNvPicPr>
            <a:picLocks noChangeAspect="1"/>
          </p:cNvPicPr>
          <p:nvPr userDrawn="1"/>
        </p:nvPicPr>
        <p:blipFill>
          <a:blip r:embed="rId3"/>
          <a:srcRect/>
          <a:stretch/>
        </p:blipFill>
        <p:spPr>
          <a:xfrm>
            <a:off x="8277309" y="5978203"/>
            <a:ext cx="1251103" cy="438150"/>
          </a:xfrm>
          <a:prstGeom prst="rect">
            <a:avLst/>
          </a:prstGeom>
        </p:spPr>
      </p:pic>
      <p:pic>
        <p:nvPicPr>
          <p:cNvPr id="10" name="Picture 9" descr="Co-funded by the European Union logo in png for web usage">
            <a:extLst>
              <a:ext uri="{FF2B5EF4-FFF2-40B4-BE49-F238E27FC236}">
                <a16:creationId xmlns:a16="http://schemas.microsoft.com/office/drawing/2014/main" id="{49D82497-4245-28CE-AF13-D148DFA4470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374088" y="5969843"/>
            <a:ext cx="2120185" cy="442913"/>
          </a:xfrm>
          <a:prstGeom prst="rect">
            <a:avLst/>
          </a:prstGeom>
          <a:noFill/>
          <a:ln>
            <a:noFill/>
          </a:ln>
        </p:spPr>
      </p:pic>
    </p:spTree>
    <p:extLst>
      <p:ext uri="{BB962C8B-B14F-4D97-AF65-F5344CB8AC3E}">
        <p14:creationId xmlns:p14="http://schemas.microsoft.com/office/powerpoint/2010/main" val="3845830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Intro - Navy ">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51BFCDB-CADF-EC47-BAA7-197F619A3BA2}"/>
              </a:ext>
            </a:extLst>
          </p:cNvPr>
          <p:cNvSpPr/>
          <p:nvPr userDrawn="1"/>
        </p:nvSpPr>
        <p:spPr>
          <a:xfrm>
            <a:off x="2167324" y="772371"/>
            <a:ext cx="9503744" cy="5063164"/>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47" name="Picture Placeholder 3">
            <a:extLst>
              <a:ext uri="{FF2B5EF4-FFF2-40B4-BE49-F238E27FC236}">
                <a16:creationId xmlns:a16="http://schemas.microsoft.com/office/drawing/2014/main" id="{CFFAA2CE-68E3-2F4C-B815-5E56A1944D9F}"/>
              </a:ext>
            </a:extLst>
          </p:cNvPr>
          <p:cNvSpPr>
            <a:spLocks noGrp="1"/>
          </p:cNvSpPr>
          <p:nvPr>
            <p:ph type="pic" sz="quarter" idx="10"/>
          </p:nvPr>
        </p:nvSpPr>
        <p:spPr>
          <a:xfrm>
            <a:off x="388401" y="385460"/>
            <a:ext cx="4107750" cy="608707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49" name="Text Placeholder 17">
            <a:extLst>
              <a:ext uri="{FF2B5EF4-FFF2-40B4-BE49-F238E27FC236}">
                <a16:creationId xmlns:a16="http://schemas.microsoft.com/office/drawing/2014/main" id="{69A6005D-0B69-4B46-8775-6C9D41A6536B}"/>
              </a:ext>
            </a:extLst>
          </p:cNvPr>
          <p:cNvSpPr>
            <a:spLocks noGrp="1"/>
          </p:cNvSpPr>
          <p:nvPr>
            <p:ph type="body" sz="quarter" idx="18" hasCustomPrompt="1"/>
          </p:nvPr>
        </p:nvSpPr>
        <p:spPr>
          <a:xfrm>
            <a:off x="4940626" y="3429001"/>
            <a:ext cx="6414559" cy="2123902"/>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612293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0" y="-2"/>
            <a:ext cx="3807230" cy="6858002"/>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4500000" y="804645"/>
            <a:ext cx="700387" cy="689518"/>
          </a:xfrm>
          <a:prstGeom prst="rect">
            <a:avLst/>
          </a:prstGeom>
          <a:noFill/>
        </p:spPr>
        <p:txBody>
          <a:bodyPr anchor="ctr">
            <a:noAutofit/>
          </a:bodyPr>
          <a:lstStyle>
            <a:lvl1pPr marL="0" indent="0" algn="ctr">
              <a:buNone/>
              <a:defRPr sz="3200" b="1" baseline="0">
                <a:solidFill>
                  <a:srgbClr val="F26F4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5335297" y="804645"/>
            <a:ext cx="5857689" cy="689519"/>
          </a:xfrm>
          <a:prstGeom prst="rect">
            <a:avLst/>
          </a:prstGeom>
        </p:spPr>
        <p:txBody>
          <a:bodyPr anchor="ctr">
            <a:noAutofit/>
          </a:bodyPr>
          <a:lstStyle>
            <a:lvl1pPr marL="0" indent="0" algn="l">
              <a:lnSpc>
                <a:spcPct val="100000"/>
              </a:lnSpc>
              <a:spcBef>
                <a:spcPts val="0"/>
              </a:spcBef>
              <a:buNone/>
              <a:defRPr sz="2400" baseline="0">
                <a:solidFill>
                  <a:srgbClr val="29266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4521703" y="1559213"/>
            <a:ext cx="700387" cy="689518"/>
          </a:xfrm>
          <a:prstGeom prst="rect">
            <a:avLst/>
          </a:prstGeom>
          <a:noFill/>
        </p:spPr>
        <p:txBody>
          <a:bodyPr anchor="ctr">
            <a:noAutofit/>
          </a:bodyPr>
          <a:lstStyle>
            <a:lvl1pPr marL="0" indent="0" algn="ctr">
              <a:buNone/>
              <a:defRPr sz="3200" b="1" baseline="0">
                <a:solidFill>
                  <a:srgbClr val="F26F4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5357000" y="1559213"/>
            <a:ext cx="5857689" cy="689519"/>
          </a:xfrm>
          <a:prstGeom prst="rect">
            <a:avLst/>
          </a:prstGeom>
        </p:spPr>
        <p:txBody>
          <a:bodyPr anchor="ctr">
            <a:noAutofit/>
          </a:bodyPr>
          <a:lstStyle>
            <a:lvl1pPr marL="0" indent="0" algn="l">
              <a:lnSpc>
                <a:spcPct val="100000"/>
              </a:lnSpc>
              <a:spcBef>
                <a:spcPts val="0"/>
              </a:spcBef>
              <a:buNone/>
              <a:defRPr sz="2400" baseline="0">
                <a:solidFill>
                  <a:srgbClr val="29266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4528282" y="2361906"/>
            <a:ext cx="700387" cy="689518"/>
          </a:xfrm>
          <a:prstGeom prst="rect">
            <a:avLst/>
          </a:prstGeom>
          <a:noFill/>
        </p:spPr>
        <p:txBody>
          <a:bodyPr anchor="ctr">
            <a:noAutofit/>
          </a:bodyPr>
          <a:lstStyle>
            <a:lvl1pPr marL="0" indent="0" algn="ctr">
              <a:buNone/>
              <a:defRPr sz="3200" b="1" baseline="0">
                <a:solidFill>
                  <a:srgbClr val="F26F4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5363579" y="2361906"/>
            <a:ext cx="5857689" cy="689519"/>
          </a:xfrm>
          <a:prstGeom prst="rect">
            <a:avLst/>
          </a:prstGeom>
        </p:spPr>
        <p:txBody>
          <a:bodyPr anchor="ctr">
            <a:noAutofit/>
          </a:bodyPr>
          <a:lstStyle>
            <a:lvl1pPr marL="0" indent="0" algn="l">
              <a:lnSpc>
                <a:spcPct val="100000"/>
              </a:lnSpc>
              <a:spcBef>
                <a:spcPts val="0"/>
              </a:spcBef>
              <a:buNone/>
              <a:defRPr sz="2400" baseline="0">
                <a:solidFill>
                  <a:srgbClr val="29266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4549985" y="3132516"/>
            <a:ext cx="700387" cy="689518"/>
          </a:xfrm>
          <a:prstGeom prst="rect">
            <a:avLst/>
          </a:prstGeom>
          <a:noFill/>
        </p:spPr>
        <p:txBody>
          <a:bodyPr anchor="ctr">
            <a:noAutofit/>
          </a:bodyPr>
          <a:lstStyle>
            <a:lvl1pPr marL="0" indent="0" algn="ctr">
              <a:buNone/>
              <a:defRPr sz="3200" b="1" baseline="0">
                <a:solidFill>
                  <a:srgbClr val="F26F4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5385282" y="3132516"/>
            <a:ext cx="5857689" cy="689519"/>
          </a:xfrm>
          <a:prstGeom prst="rect">
            <a:avLst/>
          </a:prstGeom>
        </p:spPr>
        <p:txBody>
          <a:bodyPr anchor="ctr">
            <a:noAutofit/>
          </a:bodyPr>
          <a:lstStyle>
            <a:lvl1pPr marL="0" indent="0" algn="l">
              <a:lnSpc>
                <a:spcPct val="100000"/>
              </a:lnSpc>
              <a:spcBef>
                <a:spcPts val="0"/>
              </a:spcBef>
              <a:buNone/>
              <a:defRPr sz="2400" baseline="0">
                <a:solidFill>
                  <a:srgbClr val="29266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4528282" y="3887083"/>
            <a:ext cx="700387" cy="689518"/>
          </a:xfrm>
          <a:prstGeom prst="rect">
            <a:avLst/>
          </a:prstGeom>
          <a:noFill/>
        </p:spPr>
        <p:txBody>
          <a:bodyPr anchor="ctr">
            <a:noAutofit/>
          </a:bodyPr>
          <a:lstStyle>
            <a:lvl1pPr marL="0" indent="0" algn="ctr">
              <a:buNone/>
              <a:defRPr sz="3200" b="1" baseline="0">
                <a:solidFill>
                  <a:srgbClr val="F26F4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5363579" y="3887083"/>
            <a:ext cx="5857689" cy="689519"/>
          </a:xfrm>
          <a:prstGeom prst="rect">
            <a:avLst/>
          </a:prstGeom>
        </p:spPr>
        <p:txBody>
          <a:bodyPr anchor="ctr">
            <a:noAutofit/>
          </a:bodyPr>
          <a:lstStyle>
            <a:lvl1pPr marL="0" indent="0" algn="l">
              <a:lnSpc>
                <a:spcPct val="100000"/>
              </a:lnSpc>
              <a:spcBef>
                <a:spcPts val="0"/>
              </a:spcBef>
              <a:buNone/>
              <a:defRPr sz="2400" baseline="0">
                <a:solidFill>
                  <a:srgbClr val="29266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7825F61E-2ECB-D944-82FF-1112F8A7AD2C}"/>
              </a:ext>
            </a:extLst>
          </p:cNvPr>
          <p:cNvGrpSpPr/>
          <p:nvPr userDrawn="1"/>
        </p:nvGrpSpPr>
        <p:grpSpPr>
          <a:xfrm>
            <a:off x="4371799" y="1501098"/>
            <a:ext cx="6849469" cy="2396429"/>
            <a:chOff x="5734682" y="2114653"/>
            <a:chExt cx="4556259" cy="2804550"/>
          </a:xfrm>
          <a:solidFill>
            <a:srgbClr val="ECC0DA"/>
          </a:solidFill>
        </p:grpSpPr>
        <p:sp>
          <p:nvSpPr>
            <p:cNvPr id="20" name="Rectangle 19">
              <a:extLst>
                <a:ext uri="{FF2B5EF4-FFF2-40B4-BE49-F238E27FC236}">
                  <a16:creationId xmlns:a16="http://schemas.microsoft.com/office/drawing/2014/main" id="{681FEB11-4BC3-2445-A1F4-9F650C0DC801}"/>
                </a:ext>
              </a:extLst>
            </p:cNvPr>
            <p:cNvSpPr/>
            <p:nvPr userDrawn="1"/>
          </p:nvSpPr>
          <p:spPr>
            <a:xfrm>
              <a:off x="5734682" y="2114653"/>
              <a:ext cx="4556259" cy="3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4FB6CF90-07DC-4541-91C5-2DDC9275C401}"/>
                </a:ext>
              </a:extLst>
            </p:cNvPr>
            <p:cNvSpPr/>
            <p:nvPr userDrawn="1"/>
          </p:nvSpPr>
          <p:spPr>
            <a:xfrm>
              <a:off x="5734682" y="3052782"/>
              <a:ext cx="4556259" cy="3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4144BCAA-A41C-E54B-98A0-5A64F98BBA02}"/>
                </a:ext>
              </a:extLst>
            </p:cNvPr>
            <p:cNvSpPr/>
            <p:nvPr userDrawn="1"/>
          </p:nvSpPr>
          <p:spPr>
            <a:xfrm>
              <a:off x="5734682" y="3945075"/>
              <a:ext cx="4556259" cy="3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9" name="Rectangle 28">
              <a:extLst>
                <a:ext uri="{FF2B5EF4-FFF2-40B4-BE49-F238E27FC236}">
                  <a16:creationId xmlns:a16="http://schemas.microsoft.com/office/drawing/2014/main" id="{33809D8D-1AA2-1D4B-B124-8D2A4A3D6E3A}"/>
                </a:ext>
              </a:extLst>
            </p:cNvPr>
            <p:cNvSpPr/>
            <p:nvPr userDrawn="1"/>
          </p:nvSpPr>
          <p:spPr>
            <a:xfrm>
              <a:off x="5734682" y="4883203"/>
              <a:ext cx="4556259" cy="3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grpSp>
      <p:sp>
        <p:nvSpPr>
          <p:cNvPr id="39" name="Text Placeholder 32">
            <a:extLst>
              <a:ext uri="{FF2B5EF4-FFF2-40B4-BE49-F238E27FC236}">
                <a16:creationId xmlns:a16="http://schemas.microsoft.com/office/drawing/2014/main" id="{1A13B05A-E52D-D044-93EB-9660AC258BCA}"/>
              </a:ext>
            </a:extLst>
          </p:cNvPr>
          <p:cNvSpPr>
            <a:spLocks noGrp="1"/>
          </p:cNvSpPr>
          <p:nvPr>
            <p:ph type="body" sz="quarter" idx="10" hasCustomPrompt="1"/>
          </p:nvPr>
        </p:nvSpPr>
        <p:spPr>
          <a:xfrm>
            <a:off x="511849" y="804645"/>
            <a:ext cx="2528330" cy="1395907"/>
          </a:xfrm>
          <a:prstGeom prst="rect">
            <a:avLst/>
          </a:prstGeom>
        </p:spPr>
        <p:txBody>
          <a:bodyPr>
            <a:noAutofit/>
          </a:bodyPr>
          <a:lstStyle>
            <a:lvl1pPr marL="0" indent="0">
              <a:lnSpc>
                <a:spcPts val="3240"/>
              </a:lnSpc>
              <a:spcBef>
                <a:spcPts val="0"/>
              </a:spcBef>
              <a:buNone/>
              <a:defRPr sz="36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TABLE OF</a:t>
            </a:r>
          </a:p>
          <a:p>
            <a:pPr lvl="0"/>
            <a:r>
              <a:rPr lang="en-GB" dirty="0"/>
              <a:t>CONTENTS</a:t>
            </a:r>
            <a:endParaRPr lang="en-US" dirty="0"/>
          </a:p>
        </p:txBody>
      </p:sp>
      <p:pic>
        <p:nvPicPr>
          <p:cNvPr id="7" name="Picture 6" descr="Co-funded by the European Union logo in png for web usage">
            <a:extLst>
              <a:ext uri="{FF2B5EF4-FFF2-40B4-BE49-F238E27FC236}">
                <a16:creationId xmlns:a16="http://schemas.microsoft.com/office/drawing/2014/main" id="{7D1B112A-87E8-D522-B5FA-7E6B774612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86671" y="5610442"/>
            <a:ext cx="2120185" cy="442913"/>
          </a:xfrm>
          <a:prstGeom prst="rect">
            <a:avLst/>
          </a:prstGeom>
          <a:noFill/>
          <a:ln>
            <a:noFill/>
          </a:ln>
        </p:spPr>
      </p:pic>
      <p:sp>
        <p:nvSpPr>
          <p:cNvPr id="8" name="Rectangle 7">
            <a:extLst>
              <a:ext uri="{FF2B5EF4-FFF2-40B4-BE49-F238E27FC236}">
                <a16:creationId xmlns:a16="http://schemas.microsoft.com/office/drawing/2014/main" id="{1266FEAB-6307-87DC-65EB-CE4244CFFA0D}"/>
              </a:ext>
            </a:extLst>
          </p:cNvPr>
          <p:cNvSpPr/>
          <p:nvPr userDrawn="1"/>
        </p:nvSpPr>
        <p:spPr>
          <a:xfrm>
            <a:off x="6915146" y="5574055"/>
            <a:ext cx="4146329" cy="507511"/>
          </a:xfrm>
          <a:prstGeom prst="rect">
            <a:avLst/>
          </a:prstGeom>
        </p:spPr>
        <p:txBody>
          <a:bodyPr wrap="square">
            <a:spAutoFit/>
          </a:bodyPr>
          <a:lstStyle/>
          <a:p>
            <a:pPr marL="0" marR="0" indent="0" algn="just" defTabSz="457200" rtl="0" eaLnBrk="1" fontAlgn="auto" latinLnBrk="0" hangingPunct="0">
              <a:lnSpc>
                <a:spcPts val="760"/>
              </a:lnSpc>
              <a:spcBef>
                <a:spcPts val="0"/>
              </a:spcBef>
              <a:spcAft>
                <a:spcPts val="0"/>
              </a:spcAft>
              <a:buClrTx/>
              <a:buSzTx/>
              <a:buFontTx/>
              <a:buNone/>
              <a:tabLst/>
              <a:defRPr/>
            </a:pPr>
            <a:r>
              <a:rPr lang="en-US" sz="800" kern="1200" dirty="0">
                <a:solidFill>
                  <a:srgbClr val="292668"/>
                </a:solidFill>
                <a:effectLst/>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IE" sz="800" dirty="0">
              <a:solidFill>
                <a:srgbClr val="292668"/>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9" name="Group 8">
            <a:extLst>
              <a:ext uri="{FF2B5EF4-FFF2-40B4-BE49-F238E27FC236}">
                <a16:creationId xmlns:a16="http://schemas.microsoft.com/office/drawing/2014/main" id="{BDD5F332-D391-0127-D8C2-EFCEDA4F54BE}"/>
              </a:ext>
            </a:extLst>
          </p:cNvPr>
          <p:cNvGrpSpPr/>
          <p:nvPr userDrawn="1"/>
        </p:nvGrpSpPr>
        <p:grpSpPr>
          <a:xfrm>
            <a:off x="2171700" y="4627171"/>
            <a:ext cx="1799931" cy="2230829"/>
            <a:chOff x="2887563" y="4517695"/>
            <a:chExt cx="1145987" cy="1420333"/>
          </a:xfrm>
        </p:grpSpPr>
        <p:sp>
          <p:nvSpPr>
            <p:cNvPr id="10" name="Freeform 9">
              <a:extLst>
                <a:ext uri="{FF2B5EF4-FFF2-40B4-BE49-F238E27FC236}">
                  <a16:creationId xmlns:a16="http://schemas.microsoft.com/office/drawing/2014/main" id="{712AB9EF-298F-2C39-58F6-856BDE4917D2}"/>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solidFill>
              <a:srgbClr val="F26F46"/>
            </a:solidFill>
            <a:ln w="9502" cap="flat">
              <a:noFill/>
              <a:prstDash val="solid"/>
              <a:miter/>
            </a:ln>
          </p:spPr>
          <p:txBody>
            <a:bodyPr rtlCol="0" anchor="ctr"/>
            <a:lstStyle/>
            <a:p>
              <a:endParaRPr lang="en-US"/>
            </a:p>
          </p:txBody>
        </p:sp>
        <p:grpSp>
          <p:nvGrpSpPr>
            <p:cNvPr id="11" name="Graphic 10">
              <a:extLst>
                <a:ext uri="{FF2B5EF4-FFF2-40B4-BE49-F238E27FC236}">
                  <a16:creationId xmlns:a16="http://schemas.microsoft.com/office/drawing/2014/main" id="{39299F0C-5A50-5447-3B96-17F3F2E3B73A}"/>
                </a:ext>
              </a:extLst>
            </p:cNvPr>
            <p:cNvGrpSpPr/>
            <p:nvPr/>
          </p:nvGrpSpPr>
          <p:grpSpPr>
            <a:xfrm>
              <a:off x="3495254" y="4781992"/>
              <a:ext cx="536857" cy="499528"/>
              <a:chOff x="3495254" y="4781992"/>
              <a:chExt cx="536857" cy="499528"/>
            </a:xfrm>
            <a:solidFill>
              <a:srgbClr val="55854D"/>
            </a:solidFill>
          </p:grpSpPr>
          <p:sp>
            <p:nvSpPr>
              <p:cNvPr id="25" name="Freeform 24">
                <a:extLst>
                  <a:ext uri="{FF2B5EF4-FFF2-40B4-BE49-F238E27FC236}">
                    <a16:creationId xmlns:a16="http://schemas.microsoft.com/office/drawing/2014/main" id="{A1814AED-9596-ACA2-E059-10855B783ACF}"/>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39B5FF4-0A5F-A732-3F8F-B3F11E659AC2}"/>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FFDFB1E-1B86-5268-2F1F-0069E8A58EA9}"/>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C70795D-3FB7-E37B-DA05-5B9A3020F262}"/>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grpSp>
        <p:sp>
          <p:nvSpPr>
            <p:cNvPr id="12" name="Freeform 11">
              <a:extLst>
                <a:ext uri="{FF2B5EF4-FFF2-40B4-BE49-F238E27FC236}">
                  <a16:creationId xmlns:a16="http://schemas.microsoft.com/office/drawing/2014/main" id="{BDA33BD4-F1BE-3850-8B23-630C9A404C2A}"/>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1F0FC85-8DA2-CD9C-1503-781B0A3D3F32}"/>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2EF5875-0447-1A5E-B358-E24530123DC6}"/>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4109A3A0-8E38-0167-D556-43DEE4B3E37E}"/>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solidFill>
              <a:srgbClr val="ECC0DA"/>
            </a:solidFill>
            <a:ln w="9502" cap="flat">
              <a:noFill/>
              <a:prstDash val="solid"/>
              <a:miter/>
            </a:ln>
          </p:spPr>
          <p:txBody>
            <a:bodyPr rtlCol="0" anchor="ctr"/>
            <a:lstStyle/>
            <a:p>
              <a:endParaRPr lang="en-US"/>
            </a:p>
          </p:txBody>
        </p:sp>
      </p:grpSp>
      <p:pic>
        <p:nvPicPr>
          <p:cNvPr id="15" name="Picture 14">
            <a:extLst>
              <a:ext uri="{FF2B5EF4-FFF2-40B4-BE49-F238E27FC236}">
                <a16:creationId xmlns:a16="http://schemas.microsoft.com/office/drawing/2014/main" id="{D6956516-AFA6-7275-1C71-C77D1E37CD63}"/>
              </a:ext>
            </a:extLst>
          </p:cNvPr>
          <p:cNvPicPr>
            <a:picLocks noChangeAspect="1"/>
          </p:cNvPicPr>
          <p:nvPr userDrawn="1"/>
        </p:nvPicPr>
        <p:blipFill>
          <a:blip r:embed="rId3"/>
          <a:srcRect/>
          <a:stretch/>
        </p:blipFill>
        <p:spPr>
          <a:xfrm>
            <a:off x="4708448" y="4967441"/>
            <a:ext cx="1251103" cy="438150"/>
          </a:xfrm>
          <a:prstGeom prst="rect">
            <a:avLst/>
          </a:prstGeom>
        </p:spPr>
      </p:pic>
      <p:sp>
        <p:nvSpPr>
          <p:cNvPr id="17" name="TextBox 16">
            <a:extLst>
              <a:ext uri="{FF2B5EF4-FFF2-40B4-BE49-F238E27FC236}">
                <a16:creationId xmlns:a16="http://schemas.microsoft.com/office/drawing/2014/main" id="{99B9CB7D-43A0-202C-8655-A5020A205935}"/>
              </a:ext>
            </a:extLst>
          </p:cNvPr>
          <p:cNvSpPr txBox="1"/>
          <p:nvPr userDrawn="1"/>
        </p:nvSpPr>
        <p:spPr>
          <a:xfrm>
            <a:off x="6915147" y="5003860"/>
            <a:ext cx="4146329" cy="5041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ts val="760"/>
              </a:lnSpc>
            </a:pPr>
            <a:r>
              <a:rPr lang="en-US" sz="800" dirty="0">
                <a:solidFill>
                  <a:srgbClr val="292668"/>
                </a:solidFill>
              </a:rPr>
              <a:t>This license requires that </a:t>
            </a:r>
            <a:r>
              <a:rPr lang="en-US" sz="800" dirty="0" err="1">
                <a:solidFill>
                  <a:srgbClr val="292668"/>
                </a:solidFill>
              </a:rPr>
              <a:t>reusers</a:t>
            </a:r>
            <a:r>
              <a:rPr lang="en-US" sz="800" dirty="0">
                <a:solidFill>
                  <a:srgbClr val="292668"/>
                </a:solidFill>
              </a:rPr>
              <a:t> give credit to the creator. It allows </a:t>
            </a:r>
            <a:r>
              <a:rPr lang="en-US" sz="800" dirty="0" err="1">
                <a:solidFill>
                  <a:srgbClr val="292668"/>
                </a:solidFill>
              </a:rPr>
              <a:t>reusers</a:t>
            </a:r>
            <a:r>
              <a:rPr lang="en-US" sz="800" dirty="0">
                <a:solidFill>
                  <a:srgbClr val="292668"/>
                </a:solidFill>
              </a:rPr>
              <a:t> to distribute, remix, adapt, and build upon the material in any medium or format, even for commercial purposes. If others remix, adapt, or build upon the material, they must license the modified material under identical terms.</a:t>
            </a:r>
            <a:endParaRPr lang="en-US" sz="800" dirty="0">
              <a:solidFill>
                <a:srgbClr val="292668"/>
              </a:solidFill>
              <a:ea typeface="Calibri"/>
              <a:cs typeface="Calibri"/>
            </a:endParaRPr>
          </a:p>
        </p:txBody>
      </p:sp>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Photo Slide 01 - Nav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E1630F-ABE3-454E-AF33-B76A322BEE73}"/>
              </a:ext>
            </a:extLst>
          </p:cNvPr>
          <p:cNvSpPr/>
          <p:nvPr userDrawn="1"/>
        </p:nvSpPr>
        <p:spPr>
          <a:xfrm rot="16200000">
            <a:off x="2667000" y="-2667000"/>
            <a:ext cx="6858001" cy="12191999"/>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7DDD082A-7E26-8BBE-E882-FB6444825FEF}"/>
              </a:ext>
            </a:extLst>
          </p:cNvPr>
          <p:cNvSpPr txBox="1"/>
          <p:nvPr userDrawn="1"/>
        </p:nvSpPr>
        <p:spPr>
          <a:xfrm rot="16200000">
            <a:off x="9609419" y="2181518"/>
            <a:ext cx="4359206" cy="215444"/>
          </a:xfrm>
          <a:prstGeom prst="rect">
            <a:avLst/>
          </a:prstGeom>
          <a:noFill/>
        </p:spPr>
        <p:txBody>
          <a:bodyPr wrap="square">
            <a:spAutoFit/>
          </a:bodyPr>
          <a:lstStyle/>
          <a:p>
            <a:r>
              <a:rPr lang="en-US" sz="800" spc="100" baseline="0" dirty="0">
                <a:solidFill>
                  <a:schemeClr val="bg1"/>
                </a:solidFill>
              </a:rPr>
              <a:t>Connecting Disciplines in European Higher Academia</a:t>
            </a:r>
          </a:p>
        </p:txBody>
      </p:sp>
      <p:grpSp>
        <p:nvGrpSpPr>
          <p:cNvPr id="4" name="Group 3">
            <a:extLst>
              <a:ext uri="{FF2B5EF4-FFF2-40B4-BE49-F238E27FC236}">
                <a16:creationId xmlns:a16="http://schemas.microsoft.com/office/drawing/2014/main" id="{7BA63582-7516-3B11-B0FF-4E8D44C05C2D}"/>
              </a:ext>
            </a:extLst>
          </p:cNvPr>
          <p:cNvGrpSpPr/>
          <p:nvPr userDrawn="1"/>
        </p:nvGrpSpPr>
        <p:grpSpPr>
          <a:xfrm>
            <a:off x="10392069" y="4627171"/>
            <a:ext cx="1799931" cy="2230829"/>
            <a:chOff x="2887563" y="4517695"/>
            <a:chExt cx="1145987" cy="1420333"/>
          </a:xfrm>
        </p:grpSpPr>
        <p:sp>
          <p:nvSpPr>
            <p:cNvPr id="5" name="Freeform 4">
              <a:extLst>
                <a:ext uri="{FF2B5EF4-FFF2-40B4-BE49-F238E27FC236}">
                  <a16:creationId xmlns:a16="http://schemas.microsoft.com/office/drawing/2014/main" id="{FFD03056-F217-DC5D-1E7C-772043177B94}"/>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solidFill>
              <a:srgbClr val="F26F46"/>
            </a:solidFill>
            <a:ln w="9502" cap="flat">
              <a:noFill/>
              <a:prstDash val="solid"/>
              <a:miter/>
            </a:ln>
          </p:spPr>
          <p:txBody>
            <a:bodyPr rtlCol="0" anchor="ctr"/>
            <a:lstStyle/>
            <a:p>
              <a:endParaRPr lang="en-US"/>
            </a:p>
          </p:txBody>
        </p:sp>
        <p:grpSp>
          <p:nvGrpSpPr>
            <p:cNvPr id="6" name="Graphic 10">
              <a:extLst>
                <a:ext uri="{FF2B5EF4-FFF2-40B4-BE49-F238E27FC236}">
                  <a16:creationId xmlns:a16="http://schemas.microsoft.com/office/drawing/2014/main" id="{F496F738-F608-52CC-E199-7447AF1A8A81}"/>
                </a:ext>
              </a:extLst>
            </p:cNvPr>
            <p:cNvGrpSpPr/>
            <p:nvPr/>
          </p:nvGrpSpPr>
          <p:grpSpPr>
            <a:xfrm>
              <a:off x="3495254" y="4781992"/>
              <a:ext cx="536857" cy="499528"/>
              <a:chOff x="3495254" y="4781992"/>
              <a:chExt cx="536857" cy="499528"/>
            </a:xfrm>
            <a:solidFill>
              <a:srgbClr val="55854D"/>
            </a:solidFill>
          </p:grpSpPr>
          <p:sp>
            <p:nvSpPr>
              <p:cNvPr id="17" name="Freeform 16">
                <a:extLst>
                  <a:ext uri="{FF2B5EF4-FFF2-40B4-BE49-F238E27FC236}">
                    <a16:creationId xmlns:a16="http://schemas.microsoft.com/office/drawing/2014/main" id="{8B44E266-B5CE-CFFC-FF6C-B90E85F2E8B8}"/>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F5C74CA1-5720-CE40-F942-663B2FB34B1A}"/>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A5BCA51-5930-AAB5-E734-E8EF8A2A3102}"/>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5CE8206-A91B-3274-4152-9D23A257D33D}"/>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9134960D-10DE-1D62-1DD1-62BC9C176725}"/>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37CBF4A2-F80C-5326-7F40-D5076ACE3445}"/>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981E0BAC-B842-583C-A8AD-CA981FE450A2}"/>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69B5DD7-B7F1-AA11-D3BA-CCF88ED67A12}"/>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solidFill>
              <a:srgbClr val="ECC0DA"/>
            </a:solidFill>
            <a:ln w="9502" cap="flat">
              <a:noFill/>
              <a:prstDash val="solid"/>
              <a:miter/>
            </a:ln>
          </p:spPr>
          <p:txBody>
            <a:bodyPr rtlCol="0" anchor="ctr"/>
            <a:lstStyle/>
            <a:p>
              <a:endParaRPr lang="en-US"/>
            </a:p>
          </p:txBody>
        </p:sp>
      </p:grpSp>
      <p:sp>
        <p:nvSpPr>
          <p:cNvPr id="22" name="Rectangle 21">
            <a:extLst>
              <a:ext uri="{FF2B5EF4-FFF2-40B4-BE49-F238E27FC236}">
                <a16:creationId xmlns:a16="http://schemas.microsoft.com/office/drawing/2014/main" id="{FF6A92F6-7AEB-B44D-810F-0ECFA12BA532}"/>
              </a:ext>
            </a:extLst>
          </p:cNvPr>
          <p:cNvSpPr/>
          <p:nvPr userDrawn="1"/>
        </p:nvSpPr>
        <p:spPr>
          <a:xfrm rot="16200000">
            <a:off x="2862666" y="-2030696"/>
            <a:ext cx="6141020" cy="10919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31" name="Picture Placeholder 3">
            <a:extLst>
              <a:ext uri="{FF2B5EF4-FFF2-40B4-BE49-F238E27FC236}">
                <a16:creationId xmlns:a16="http://schemas.microsoft.com/office/drawing/2014/main" id="{E95453CA-7B4E-0746-91B4-37426B27DE91}"/>
              </a:ext>
            </a:extLst>
          </p:cNvPr>
          <p:cNvSpPr>
            <a:spLocks noGrp="1"/>
          </p:cNvSpPr>
          <p:nvPr>
            <p:ph type="pic" sz="quarter" idx="11"/>
          </p:nvPr>
        </p:nvSpPr>
        <p:spPr>
          <a:xfrm>
            <a:off x="799128" y="746272"/>
            <a:ext cx="10203652" cy="5365455"/>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cxnSp>
        <p:nvCxnSpPr>
          <p:cNvPr id="2" name="Straight Connector 1">
            <a:extLst>
              <a:ext uri="{FF2B5EF4-FFF2-40B4-BE49-F238E27FC236}">
                <a16:creationId xmlns:a16="http://schemas.microsoft.com/office/drawing/2014/main" id="{1E4E8702-88DB-2597-F311-DB2CB9AD0DAA}"/>
              </a:ext>
            </a:extLst>
          </p:cNvPr>
          <p:cNvCxnSpPr>
            <a:cxnSpLocks/>
          </p:cNvCxnSpPr>
          <p:nvPr userDrawn="1"/>
        </p:nvCxnSpPr>
        <p:spPr>
          <a:xfrm>
            <a:off x="11715750" y="6534247"/>
            <a:ext cx="333301" cy="0"/>
          </a:xfrm>
          <a:prstGeom prst="line">
            <a:avLst/>
          </a:prstGeom>
          <a:ln w="19050">
            <a:solidFill>
              <a:srgbClr val="F26F46"/>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CE81FDF4-DEE9-32A8-A6A6-52030E28C981}"/>
              </a:ext>
            </a:extLst>
          </p:cNvPr>
          <p:cNvSpPr/>
          <p:nvPr userDrawn="1"/>
        </p:nvSpPr>
        <p:spPr>
          <a:xfrm rot="16200000">
            <a:off x="9965531" y="1926427"/>
            <a:ext cx="7562852" cy="312896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Placeholder 17">
            <a:extLst>
              <a:ext uri="{FF2B5EF4-FFF2-40B4-BE49-F238E27FC236}">
                <a16:creationId xmlns:a16="http://schemas.microsoft.com/office/drawing/2014/main" id="{A80CDA8B-10F8-43E1-23B7-4C196CE3C036}"/>
              </a:ext>
            </a:extLst>
          </p:cNvPr>
          <p:cNvSpPr>
            <a:spLocks noGrp="1"/>
          </p:cNvSpPr>
          <p:nvPr>
            <p:ph type="body" sz="quarter" idx="19" hasCustomPrompt="1"/>
          </p:nvPr>
        </p:nvSpPr>
        <p:spPr>
          <a:xfrm>
            <a:off x="1991317" y="3578087"/>
            <a:ext cx="8129850" cy="1452558"/>
          </a:xfrm>
          <a:prstGeom prst="rect">
            <a:avLst/>
          </a:prstGeom>
          <a:noFill/>
          <a:ln>
            <a:noFill/>
          </a:ln>
        </p:spPr>
        <p:txBody>
          <a:bodyPr anchor="ctr"/>
          <a:lstStyle>
            <a:lvl1pPr algn="ctr">
              <a:buNone/>
              <a:defRPr sz="3000" b="0" i="0" spc="0">
                <a:solidFill>
                  <a:srgbClr val="29266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QUOTE</a:t>
            </a:r>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Photo Slide 02 - Navy">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A64D667-BE72-C24D-B0CC-AD31B56CD27C}"/>
              </a:ext>
            </a:extLst>
          </p:cNvPr>
          <p:cNvSpPr/>
          <p:nvPr userDrawn="1"/>
        </p:nvSpPr>
        <p:spPr>
          <a:xfrm rot="16200000">
            <a:off x="4192375" y="-642572"/>
            <a:ext cx="3807250" cy="8129849"/>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B6E1D271-A54F-3142-9810-88EAA303CC9C}"/>
              </a:ext>
            </a:extLst>
          </p:cNvPr>
          <p:cNvSpPr>
            <a:spLocks noGrp="1"/>
          </p:cNvSpPr>
          <p:nvPr>
            <p:ph type="body" sz="quarter" idx="18" hasCustomPrompt="1"/>
          </p:nvPr>
        </p:nvSpPr>
        <p:spPr>
          <a:xfrm>
            <a:off x="4063536" y="4285031"/>
            <a:ext cx="4064926" cy="577734"/>
          </a:xfrm>
          <a:prstGeom prst="rect">
            <a:avLst/>
          </a:prstGeom>
          <a:solidFill>
            <a:srgbClr val="F26F46"/>
          </a:solidFill>
          <a:ln>
            <a:solidFill>
              <a:srgbClr val="EE5650"/>
            </a:solid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Name</a:t>
            </a:r>
            <a:endParaRPr lang="en-US" dirty="0"/>
          </a:p>
        </p:txBody>
      </p:sp>
      <p:sp>
        <p:nvSpPr>
          <p:cNvPr id="18" name="Text Placeholder 17">
            <a:extLst>
              <a:ext uri="{FF2B5EF4-FFF2-40B4-BE49-F238E27FC236}">
                <a16:creationId xmlns:a16="http://schemas.microsoft.com/office/drawing/2014/main" id="{4CD73164-A5CD-B44E-851C-2983ED5519FA}"/>
              </a:ext>
            </a:extLst>
          </p:cNvPr>
          <p:cNvSpPr>
            <a:spLocks noGrp="1"/>
          </p:cNvSpPr>
          <p:nvPr>
            <p:ph type="body" sz="quarter" idx="19" hasCustomPrompt="1"/>
          </p:nvPr>
        </p:nvSpPr>
        <p:spPr>
          <a:xfrm>
            <a:off x="2031074" y="2022793"/>
            <a:ext cx="8129850" cy="1985691"/>
          </a:xfrm>
          <a:prstGeom prst="rect">
            <a:avLst/>
          </a:prstGeom>
          <a:noFill/>
          <a:ln>
            <a:noFill/>
          </a:ln>
        </p:spPr>
        <p:txBody>
          <a:bodyPr anchor="ctr"/>
          <a:lstStyle>
            <a:lvl1pPr algn="ctr">
              <a:buNone/>
              <a:defRPr sz="3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QUOTE</a:t>
            </a:r>
            <a:endParaRPr lang="en-US" dirty="0"/>
          </a:p>
        </p:txBody>
      </p:sp>
      <p:sp>
        <p:nvSpPr>
          <p:cNvPr id="30" name="Picture Placeholder 29">
            <a:extLst>
              <a:ext uri="{FF2B5EF4-FFF2-40B4-BE49-F238E27FC236}">
                <a16:creationId xmlns:a16="http://schemas.microsoft.com/office/drawing/2014/main" id="{C6C7483F-9D23-2345-991A-9E887BE50E14}"/>
              </a:ext>
            </a:extLst>
          </p:cNvPr>
          <p:cNvSpPr>
            <a:spLocks noGrp="1"/>
          </p:cNvSpPr>
          <p:nvPr>
            <p:ph type="pic" sz="quarter" idx="20"/>
          </p:nvPr>
        </p:nvSpPr>
        <p:spPr>
          <a:xfrm>
            <a:off x="-2" y="-7299"/>
            <a:ext cx="12192002" cy="6865298"/>
          </a:xfrm>
          <a:custGeom>
            <a:avLst/>
            <a:gdLst>
              <a:gd name="connsiteX0" fmla="*/ 2031077 w 12192002"/>
              <a:gd name="connsiteY0" fmla="*/ 1509985 h 6865298"/>
              <a:gd name="connsiteX1" fmla="*/ 2031077 w 12192002"/>
              <a:gd name="connsiteY1" fmla="*/ 5275310 h 6865298"/>
              <a:gd name="connsiteX2" fmla="*/ 10160926 w 12192002"/>
              <a:gd name="connsiteY2" fmla="*/ 5275310 h 6865298"/>
              <a:gd name="connsiteX3" fmla="*/ 10160926 w 12192002"/>
              <a:gd name="connsiteY3" fmla="*/ 1509985 h 6865298"/>
              <a:gd name="connsiteX4" fmla="*/ 0 w 12192002"/>
              <a:gd name="connsiteY4" fmla="*/ 0 h 6865298"/>
              <a:gd name="connsiteX5" fmla="*/ 12192002 w 12192002"/>
              <a:gd name="connsiteY5" fmla="*/ 0 h 6865298"/>
              <a:gd name="connsiteX6" fmla="*/ 12192002 w 12192002"/>
              <a:gd name="connsiteY6" fmla="*/ 5795417 h 6865298"/>
              <a:gd name="connsiteX7" fmla="*/ 12192002 w 12192002"/>
              <a:gd name="connsiteY7" fmla="*/ 6785294 h 6865298"/>
              <a:gd name="connsiteX8" fmla="*/ 12192002 w 12192002"/>
              <a:gd name="connsiteY8" fmla="*/ 6865298 h 6865298"/>
              <a:gd name="connsiteX9" fmla="*/ 0 w 12192002"/>
              <a:gd name="connsiteY9" fmla="*/ 6865298 h 6865298"/>
              <a:gd name="connsiteX10" fmla="*/ 0 w 12192002"/>
              <a:gd name="connsiteY10" fmla="*/ 6785294 h 6865298"/>
              <a:gd name="connsiteX11" fmla="*/ 0 w 12192002"/>
              <a:gd name="connsiteY11" fmla="*/ 5795417 h 686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2" h="6865298">
                <a:moveTo>
                  <a:pt x="2031077" y="1509985"/>
                </a:moveTo>
                <a:lnTo>
                  <a:pt x="2031077" y="5275310"/>
                </a:lnTo>
                <a:lnTo>
                  <a:pt x="10160926" y="5275310"/>
                </a:lnTo>
                <a:lnTo>
                  <a:pt x="10160926" y="1509985"/>
                </a:lnTo>
                <a:close/>
                <a:moveTo>
                  <a:pt x="0" y="0"/>
                </a:moveTo>
                <a:lnTo>
                  <a:pt x="12192002" y="0"/>
                </a:lnTo>
                <a:lnTo>
                  <a:pt x="12192002" y="5795417"/>
                </a:lnTo>
                <a:lnTo>
                  <a:pt x="12192002" y="6785294"/>
                </a:lnTo>
                <a:lnTo>
                  <a:pt x="12192002" y="6865298"/>
                </a:lnTo>
                <a:lnTo>
                  <a:pt x="0" y="6865298"/>
                </a:lnTo>
                <a:lnTo>
                  <a:pt x="0" y="6785294"/>
                </a:lnTo>
                <a:lnTo>
                  <a:pt x="0" y="5795417"/>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3819129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Photo Slide 03">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25ED91B-E72D-454A-96A2-6160C2712A09}"/>
              </a:ext>
            </a:extLst>
          </p:cNvPr>
          <p:cNvSpPr>
            <a:spLocks noGrp="1"/>
          </p:cNvSpPr>
          <p:nvPr>
            <p:ph type="pic" sz="quarter" idx="11"/>
          </p:nvPr>
        </p:nvSpPr>
        <p:spPr>
          <a:xfrm>
            <a:off x="0" y="-12469"/>
            <a:ext cx="12192000" cy="6870469"/>
          </a:xfrm>
          <a:custGeom>
            <a:avLst/>
            <a:gdLst>
              <a:gd name="connsiteX0" fmla="*/ 593490 w 12192000"/>
              <a:gd name="connsiteY0" fmla="*/ 490474 h 6870469"/>
              <a:gd name="connsiteX1" fmla="*/ 593490 w 12192000"/>
              <a:gd name="connsiteY1" fmla="*/ 6379996 h 6870469"/>
              <a:gd name="connsiteX2" fmla="*/ 11598512 w 12192000"/>
              <a:gd name="connsiteY2" fmla="*/ 6379996 h 6870469"/>
              <a:gd name="connsiteX3" fmla="*/ 11598512 w 12192000"/>
              <a:gd name="connsiteY3" fmla="*/ 490474 h 6870469"/>
              <a:gd name="connsiteX4" fmla="*/ 0 w 12192000"/>
              <a:gd name="connsiteY4" fmla="*/ 0 h 6870469"/>
              <a:gd name="connsiteX5" fmla="*/ 12192000 w 12192000"/>
              <a:gd name="connsiteY5" fmla="*/ 0 h 6870469"/>
              <a:gd name="connsiteX6" fmla="*/ 12192000 w 12192000"/>
              <a:gd name="connsiteY6" fmla="*/ 6870469 h 6870469"/>
              <a:gd name="connsiteX7" fmla="*/ 0 w 12192000"/>
              <a:gd name="connsiteY7" fmla="*/ 6870469 h 68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70469">
                <a:moveTo>
                  <a:pt x="593490" y="490474"/>
                </a:moveTo>
                <a:lnTo>
                  <a:pt x="593490" y="6379996"/>
                </a:lnTo>
                <a:lnTo>
                  <a:pt x="11598512" y="6379996"/>
                </a:lnTo>
                <a:lnTo>
                  <a:pt x="11598512" y="490474"/>
                </a:lnTo>
                <a:close/>
                <a:moveTo>
                  <a:pt x="0" y="0"/>
                </a:moveTo>
                <a:lnTo>
                  <a:pt x="12192000" y="0"/>
                </a:lnTo>
                <a:lnTo>
                  <a:pt x="12192000" y="6870469"/>
                </a:lnTo>
                <a:lnTo>
                  <a:pt x="0" y="6870469"/>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7" name="Text Placeholder 17">
            <a:extLst>
              <a:ext uri="{FF2B5EF4-FFF2-40B4-BE49-F238E27FC236}">
                <a16:creationId xmlns:a16="http://schemas.microsoft.com/office/drawing/2014/main" id="{074C7853-7CB6-7746-BAFE-C9DCDB2DED13}"/>
              </a:ext>
            </a:extLst>
          </p:cNvPr>
          <p:cNvSpPr>
            <a:spLocks noGrp="1"/>
          </p:cNvSpPr>
          <p:nvPr>
            <p:ph type="body" sz="quarter" idx="18" hasCustomPrompt="1"/>
          </p:nvPr>
        </p:nvSpPr>
        <p:spPr>
          <a:xfrm>
            <a:off x="4063536" y="4333157"/>
            <a:ext cx="4064926" cy="577734"/>
          </a:xfrm>
          <a:prstGeom prst="rect">
            <a:avLst/>
          </a:prstGeom>
          <a:solidFill>
            <a:srgbClr val="F26F46"/>
          </a:solidFill>
          <a:ln>
            <a:solidFill>
              <a:srgbClr val="EE5650"/>
            </a:solid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Name</a:t>
            </a:r>
            <a:endParaRPr lang="en-US" dirty="0"/>
          </a:p>
        </p:txBody>
      </p:sp>
      <p:sp>
        <p:nvSpPr>
          <p:cNvPr id="8" name="Text Placeholder 17">
            <a:extLst>
              <a:ext uri="{FF2B5EF4-FFF2-40B4-BE49-F238E27FC236}">
                <a16:creationId xmlns:a16="http://schemas.microsoft.com/office/drawing/2014/main" id="{B7076A1A-EEF6-B84F-88E3-91A2A97935FC}"/>
              </a:ext>
            </a:extLst>
          </p:cNvPr>
          <p:cNvSpPr>
            <a:spLocks noGrp="1"/>
          </p:cNvSpPr>
          <p:nvPr>
            <p:ph type="body" sz="quarter" idx="19" hasCustomPrompt="1"/>
          </p:nvPr>
        </p:nvSpPr>
        <p:spPr>
          <a:xfrm>
            <a:off x="2031074" y="2070919"/>
            <a:ext cx="8129850" cy="1985691"/>
          </a:xfrm>
          <a:prstGeom prst="rect">
            <a:avLst/>
          </a:prstGeom>
          <a:noFill/>
          <a:ln>
            <a:noFill/>
          </a:ln>
        </p:spPr>
        <p:txBody>
          <a:bodyPr anchor="ctr"/>
          <a:lstStyle>
            <a:lvl1pPr algn="ctr">
              <a:buNone/>
              <a:defRPr sz="3000" b="0" i="0" spc="0">
                <a:solidFill>
                  <a:srgbClr val="29266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QUOTE</a:t>
            </a:r>
            <a:endParaRPr lang="en-US" dirty="0"/>
          </a:p>
        </p:txBody>
      </p:sp>
    </p:spTree>
    <p:extLst>
      <p:ext uri="{BB962C8B-B14F-4D97-AF65-F5344CB8AC3E}">
        <p14:creationId xmlns:p14="http://schemas.microsoft.com/office/powerpoint/2010/main" val="1576958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 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E66DD-F23B-014C-B0A0-143429C57BC5}"/>
              </a:ext>
            </a:extLst>
          </p:cNvPr>
          <p:cNvSpPr/>
          <p:nvPr userDrawn="1"/>
        </p:nvSpPr>
        <p:spPr>
          <a:xfrm>
            <a:off x="0" y="16329"/>
            <a:ext cx="4780547" cy="6858000"/>
          </a:xfrm>
          <a:prstGeom prst="rect">
            <a:avLst/>
          </a:prstGeom>
          <a:solidFill>
            <a:srgbClr val="2926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l">
              <a:lnSpc>
                <a:spcPct val="100000"/>
              </a:lnSpc>
              <a:spcBef>
                <a:spcPts val="0"/>
              </a:spcBef>
              <a:buNone/>
              <a:defRPr sz="2400" b="1" i="0">
                <a:solidFill>
                  <a:srgbClr val="F26F46"/>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292668"/>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880331" y="614396"/>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l">
              <a:lnSpc>
                <a:spcPct val="100000"/>
              </a:lnSpc>
              <a:spcBef>
                <a:spcPts val="0"/>
              </a:spcBef>
              <a:buNone/>
              <a:defRPr sz="2400" b="1" i="0">
                <a:solidFill>
                  <a:srgbClr val="F26F46"/>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l">
              <a:lnSpc>
                <a:spcPct val="100000"/>
              </a:lnSpc>
              <a:spcBef>
                <a:spcPts val="0"/>
              </a:spcBef>
              <a:buNone/>
              <a:defRPr lang="en-US" sz="2200" b="0" i="0" smtClean="0">
                <a:solidFill>
                  <a:srgbClr val="292668"/>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l">
              <a:lnSpc>
                <a:spcPct val="100000"/>
              </a:lnSpc>
              <a:spcBef>
                <a:spcPts val="0"/>
              </a:spcBef>
              <a:buNone/>
              <a:defRPr sz="2400" b="1" i="0">
                <a:solidFill>
                  <a:srgbClr val="F26F46"/>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292668"/>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35" name="Picture Placeholder 2">
            <a:extLst>
              <a:ext uri="{FF2B5EF4-FFF2-40B4-BE49-F238E27FC236}">
                <a16:creationId xmlns:a16="http://schemas.microsoft.com/office/drawing/2014/main" id="{BD59DABF-111E-2D4A-BE64-98DAA5D97CFE}"/>
              </a:ext>
            </a:extLst>
          </p:cNvPr>
          <p:cNvSpPr>
            <a:spLocks noGrp="1"/>
          </p:cNvSpPr>
          <p:nvPr>
            <p:ph type="pic" sz="quarter" idx="19"/>
          </p:nvPr>
        </p:nvSpPr>
        <p:spPr>
          <a:xfrm>
            <a:off x="-48344" y="0"/>
            <a:ext cx="3570477"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
        <p:nvSpPr>
          <p:cNvPr id="36" name="Text Placeholder 8">
            <a:extLst>
              <a:ext uri="{FF2B5EF4-FFF2-40B4-BE49-F238E27FC236}">
                <a16:creationId xmlns:a16="http://schemas.microsoft.com/office/drawing/2014/main" id="{E363E5FA-4BBA-1F46-9E5A-62305F8A9CF0}"/>
              </a:ext>
            </a:extLst>
          </p:cNvPr>
          <p:cNvSpPr>
            <a:spLocks noGrp="1"/>
          </p:cNvSpPr>
          <p:nvPr>
            <p:ph type="body" sz="quarter" idx="47" hasCustomPrompt="1"/>
          </p:nvPr>
        </p:nvSpPr>
        <p:spPr>
          <a:xfrm>
            <a:off x="3918849" y="2558717"/>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02</a:t>
            </a:r>
          </a:p>
        </p:txBody>
      </p:sp>
      <p:sp>
        <p:nvSpPr>
          <p:cNvPr id="37" name="Text Placeholder 8">
            <a:extLst>
              <a:ext uri="{FF2B5EF4-FFF2-40B4-BE49-F238E27FC236}">
                <a16:creationId xmlns:a16="http://schemas.microsoft.com/office/drawing/2014/main" id="{0F5BA730-D07C-7641-9007-3F26BB35EE73}"/>
              </a:ext>
            </a:extLst>
          </p:cNvPr>
          <p:cNvSpPr>
            <a:spLocks noGrp="1"/>
          </p:cNvSpPr>
          <p:nvPr>
            <p:ph type="body" sz="quarter" idx="48" hasCustomPrompt="1"/>
          </p:nvPr>
        </p:nvSpPr>
        <p:spPr>
          <a:xfrm>
            <a:off x="3918849" y="4410972"/>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03</a:t>
            </a:r>
          </a:p>
        </p:txBody>
      </p:sp>
    </p:spTree>
    <p:extLst>
      <p:ext uri="{BB962C8B-B14F-4D97-AF65-F5344CB8AC3E}">
        <p14:creationId xmlns:p14="http://schemas.microsoft.com/office/powerpoint/2010/main" val="1996454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 Navy">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3AAFE1C-CAAB-FF42-B37C-D72BBC37E445}"/>
              </a:ext>
            </a:extLst>
          </p:cNvPr>
          <p:cNvSpPr/>
          <p:nvPr userDrawn="1"/>
        </p:nvSpPr>
        <p:spPr>
          <a:xfrm>
            <a:off x="0" y="-1"/>
            <a:ext cx="6096000" cy="6844027"/>
          </a:xfrm>
          <a:prstGeom prst="rect">
            <a:avLst/>
          </a:prstGeom>
          <a:solidFill>
            <a:srgbClr val="292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7">
            <a:extLst>
              <a:ext uri="{FF2B5EF4-FFF2-40B4-BE49-F238E27FC236}">
                <a16:creationId xmlns:a16="http://schemas.microsoft.com/office/drawing/2014/main" id="{3333EE0C-C40D-F34B-991A-191081D0246E}"/>
              </a:ext>
            </a:extLst>
          </p:cNvPr>
          <p:cNvSpPr>
            <a:spLocks noGrp="1"/>
          </p:cNvSpPr>
          <p:nvPr userDrawn="1">
            <p:ph type="body" sz="quarter" idx="18" hasCustomPrompt="1"/>
          </p:nvPr>
        </p:nvSpPr>
        <p:spPr>
          <a:xfrm>
            <a:off x="701135" y="2344759"/>
            <a:ext cx="4867011" cy="366657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userDrawn="1">
            <p:ph type="body" sz="quarter" idx="16" hasCustomPrompt="1"/>
          </p:nvPr>
        </p:nvSpPr>
        <p:spPr>
          <a:xfrm>
            <a:off x="701136" y="650590"/>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
        <p:nvSpPr>
          <p:cNvPr id="3" name="Picture Placeholder 2">
            <a:extLst>
              <a:ext uri="{FF2B5EF4-FFF2-40B4-BE49-F238E27FC236}">
                <a16:creationId xmlns:a16="http://schemas.microsoft.com/office/drawing/2014/main" id="{C43A9F2C-1870-B24C-AB88-FDD223351489}"/>
              </a:ext>
            </a:extLst>
          </p:cNvPr>
          <p:cNvSpPr>
            <a:spLocks noGrp="1"/>
          </p:cNvSpPr>
          <p:nvPr userDrawn="1">
            <p:ph type="pic" sz="quarter" idx="19"/>
          </p:nvPr>
        </p:nvSpPr>
        <p:spPr>
          <a:xfrm>
            <a:off x="6083676"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Tree>
    <p:extLst>
      <p:ext uri="{BB962C8B-B14F-4D97-AF65-F5344CB8AC3E}">
        <p14:creationId xmlns:p14="http://schemas.microsoft.com/office/powerpoint/2010/main" val="49209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7007768-8D26-8888-D846-2AC0F905451F}"/>
              </a:ext>
            </a:extLst>
          </p:cNvPr>
          <p:cNvCxnSpPr>
            <a:cxnSpLocks/>
          </p:cNvCxnSpPr>
          <p:nvPr userDrawn="1"/>
        </p:nvCxnSpPr>
        <p:spPr>
          <a:xfrm>
            <a:off x="11715750" y="6534247"/>
            <a:ext cx="333301" cy="0"/>
          </a:xfrm>
          <a:prstGeom prst="line">
            <a:avLst/>
          </a:prstGeom>
          <a:ln w="19050">
            <a:solidFill>
              <a:srgbClr val="F26F46"/>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3B42CCC-F4FD-9F6D-359B-18382F44386D}"/>
              </a:ext>
            </a:extLst>
          </p:cNvPr>
          <p:cNvSpPr txBox="1"/>
          <p:nvPr userDrawn="1"/>
        </p:nvSpPr>
        <p:spPr>
          <a:xfrm rot="16200000">
            <a:off x="9695144" y="4196056"/>
            <a:ext cx="4359206" cy="215444"/>
          </a:xfrm>
          <a:prstGeom prst="rect">
            <a:avLst/>
          </a:prstGeom>
          <a:noFill/>
        </p:spPr>
        <p:txBody>
          <a:bodyPr wrap="square">
            <a:spAutoFit/>
          </a:bodyPr>
          <a:lstStyle/>
          <a:p>
            <a:r>
              <a:rPr lang="en-US" sz="800" spc="100" baseline="0" dirty="0">
                <a:solidFill>
                  <a:srgbClr val="292668"/>
                </a:solidFill>
              </a:rPr>
              <a:t>Tværfaglighed i de europæiske universiteter</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81" r:id="rId2"/>
    <p:sldLayoutId id="2147483882" r:id="rId3"/>
    <p:sldLayoutId id="2147483842" r:id="rId4"/>
    <p:sldLayoutId id="2147483840" r:id="rId5"/>
    <p:sldLayoutId id="2147483884" r:id="rId6"/>
    <p:sldLayoutId id="2147483883" r:id="rId7"/>
    <p:sldLayoutId id="2147483877" r:id="rId8"/>
    <p:sldLayoutId id="2147483841" r:id="rId9"/>
    <p:sldLayoutId id="2147483885" r:id="rId10"/>
    <p:sldLayoutId id="2147483886" r:id="rId11"/>
    <p:sldLayoutId id="2147483878" r:id="rId12"/>
    <p:sldLayoutId id="2147483861" r:id="rId13"/>
    <p:sldLayoutId id="2147483833" r:id="rId14"/>
    <p:sldLayoutId id="2147483887" r:id="rId15"/>
    <p:sldLayoutId id="2147483847" r:id="rId16"/>
    <p:sldLayoutId id="214748385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s://civileats.com/" TargetMode="Externa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hyperlink" Target="https://food.ec.europa.eu/horizontal-topics/farm-fork-strategy_en" TargetMode="Externa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5.xml"/><Relationship Id="rId1" Type="http://schemas.openxmlformats.org/officeDocument/2006/relationships/video" Target="https://www.youtube.com/embed/0Cb_oPPfLP4?feature=oembed"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s://agriculture.ec.europa.eu/media/food-europe-podcast_en" TargetMode="Externa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hyperlink" Target="https://www.fao.org/" TargetMode="Externa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run-eu.eu/" TargetMode="External"/><Relationship Id="rId2" Type="http://schemas.openxmlformats.org/officeDocument/2006/relationships/hyperlink" Target="https://www.eitfood.eu/" TargetMode="Externa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hyperlink" Target="https://enoll.org/" TargetMode="Externa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https://foodshift2030.eu/" TargetMode="External"/><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4.xml"/><Relationship Id="rId1" Type="http://schemas.openxmlformats.org/officeDocument/2006/relationships/video" Target="https://www.youtube.com/embed/8vSxCsoxwDE?feature=oembed"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foodshift2030.eu/" TargetMode="External"/><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17.png"/><Relationship Id="rId4" Type="http://schemas.openxmlformats.org/officeDocument/2006/relationships/hyperlink" Target="https://www.toogoodtogo.com/en-u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hyperlink" Target="https://education.ec.europa.eu/" TargetMode="Externa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hyperlink" Target="https://www.unesco.org/" TargetMode="Externa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hyperlink" Target="https://www.oecd.org/education" TargetMode="Externa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hyperlink" Target="https://enoll.org/" TargetMode="Externa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hyperlink" Target="https://sustainablefoodtrust.org/" TargetMode="External"/><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hyperlink" Target="https://foodpolicynetworks.or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milanurbanfoodpolicypact.org/" TargetMode="Externa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4.xml"/><Relationship Id="rId1" Type="http://schemas.openxmlformats.org/officeDocument/2006/relationships/video" Target="https://www.youtube.com/embed/HXw-UQ3Gk6U?feature=oembed"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21.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www.fao.org/home/en" TargetMode="External"/><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4">
            <a:extLst>
              <a:ext uri="{FF2B5EF4-FFF2-40B4-BE49-F238E27FC236}">
                <a16:creationId xmlns:a16="http://schemas.microsoft.com/office/drawing/2014/main" id="{3E1BC2DF-0AC7-65AF-723D-73724A642117}"/>
              </a:ext>
            </a:extLst>
          </p:cNvPr>
          <p:cNvPicPr>
            <a:picLocks noGrp="1" noChangeAspect="1"/>
          </p:cNvPicPr>
          <p:nvPr>
            <p:ph type="pic" sz="quarter" idx="10"/>
          </p:nvPr>
        </p:nvPicPr>
        <p:blipFill>
          <a:blip r:embed="rId3"/>
          <a:srcRect t="21988" b="26620"/>
          <a:stretch>
            <a:fillRect/>
          </a:stretch>
        </p:blipFill>
        <p:spPr>
          <a:xfrm>
            <a:off x="0" y="1994497"/>
            <a:ext cx="12192000" cy="3440624"/>
          </a:xfrm>
        </p:spPr>
      </p:pic>
      <p:sp>
        <p:nvSpPr>
          <p:cNvPr id="9" name="Rectangle 8">
            <a:extLst>
              <a:ext uri="{FF2B5EF4-FFF2-40B4-BE49-F238E27FC236}">
                <a16:creationId xmlns:a16="http://schemas.microsoft.com/office/drawing/2014/main" id="{1C649D26-280B-9DCA-8DAE-3F92754507FD}"/>
              </a:ext>
            </a:extLst>
          </p:cNvPr>
          <p:cNvSpPr/>
          <p:nvPr/>
        </p:nvSpPr>
        <p:spPr>
          <a:xfrm>
            <a:off x="2196607" y="4263817"/>
            <a:ext cx="6922854"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TextBox 13">
            <a:extLst>
              <a:ext uri="{FF2B5EF4-FFF2-40B4-BE49-F238E27FC236}">
                <a16:creationId xmlns:a16="http://schemas.microsoft.com/office/drawing/2014/main" id="{A10B8A40-3CA0-B8CA-33CE-C991B6732794}"/>
              </a:ext>
            </a:extLst>
          </p:cNvPr>
          <p:cNvSpPr txBox="1"/>
          <p:nvPr/>
        </p:nvSpPr>
        <p:spPr>
          <a:xfrm>
            <a:off x="2380629" y="4316115"/>
            <a:ext cx="6738832" cy="523220"/>
          </a:xfrm>
          <a:prstGeom prst="rect">
            <a:avLst/>
          </a:prstGeom>
          <a:noFill/>
        </p:spPr>
        <p:txBody>
          <a:bodyPr wrap="none" rtlCol="0">
            <a:spAutoFit/>
          </a:bodyPr>
          <a:lstStyle/>
          <a:p>
            <a:r>
              <a:rPr lang="en-IE" sz="2800" b="1" spc="300" dirty="0">
                <a:solidFill>
                  <a:srgbClr val="F26F46"/>
                </a:solidFill>
              </a:rPr>
              <a:t>KOMMUNIKATION, SAMARBEJDE</a:t>
            </a:r>
            <a:endParaRPr lang="en-US" sz="2800" b="1" spc="300" dirty="0">
              <a:solidFill>
                <a:srgbClr val="F26F46"/>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645C3EE-D863-F0AA-20B1-77D6C45E8D88}"/>
              </a:ext>
            </a:extLst>
          </p:cNvPr>
          <p:cNvSpPr txBox="1"/>
          <p:nvPr/>
        </p:nvSpPr>
        <p:spPr>
          <a:xfrm>
            <a:off x="6997501" y="5055905"/>
            <a:ext cx="5194499" cy="615553"/>
          </a:xfrm>
          <a:prstGeom prst="rect">
            <a:avLst/>
          </a:prstGeom>
          <a:solidFill>
            <a:schemeClr val="bg1"/>
          </a:solidFill>
        </p:spPr>
        <p:txBody>
          <a:bodyPr wrap="none" rtlCol="0">
            <a:spAutoFit/>
          </a:bodyPr>
          <a:lstStyle/>
          <a:p>
            <a:r>
              <a:rPr lang="en-US" sz="3400" dirty="0" err="1">
                <a:solidFill>
                  <a:srgbClr val="292668"/>
                </a:solidFill>
                <a:latin typeface="Calibri" panose="020F0502020204030204" pitchFamily="34" charset="0"/>
                <a:cs typeface="Calibri" panose="020F0502020204030204" pitchFamily="34" charset="0"/>
              </a:rPr>
              <a:t>www.foodecocultureedu.eu</a:t>
            </a:r>
            <a:endParaRPr lang="en-US" sz="3400" dirty="0">
              <a:solidFill>
                <a:srgbClr val="292668"/>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9BF0355C-9767-478D-CDC3-6A3A9F58FC75}"/>
              </a:ext>
            </a:extLst>
          </p:cNvPr>
          <p:cNvSpPr txBox="1"/>
          <p:nvPr/>
        </p:nvSpPr>
        <p:spPr>
          <a:xfrm>
            <a:off x="2380629" y="3526906"/>
            <a:ext cx="2671662" cy="646331"/>
          </a:xfrm>
          <a:prstGeom prst="rect">
            <a:avLst/>
          </a:prstGeom>
          <a:noFill/>
        </p:spPr>
        <p:txBody>
          <a:bodyPr wrap="square">
            <a:spAutoFit/>
          </a:bodyPr>
          <a:lstStyle/>
          <a:p>
            <a:r>
              <a:rPr lang="en-US" sz="3600" b="1" spc="324" dirty="0">
                <a:solidFill>
                  <a:schemeClr val="bg1"/>
                </a:solidFill>
                <a:latin typeface="Calibri" panose="020F0502020204030204" pitchFamily="34" charset="0"/>
                <a:cs typeface="Calibri" panose="020F0502020204030204" pitchFamily="34" charset="0"/>
              </a:rPr>
              <a:t>Modul 6 </a:t>
            </a:r>
            <a:endParaRPr lang="en-IE" sz="3600" dirty="0">
              <a:solidFill>
                <a:schemeClr val="bg1"/>
              </a:solidFill>
            </a:endParaRPr>
          </a:p>
        </p:txBody>
      </p:sp>
      <p:sp>
        <p:nvSpPr>
          <p:cNvPr id="8" name="Rectangle 7">
            <a:extLst>
              <a:ext uri="{FF2B5EF4-FFF2-40B4-BE49-F238E27FC236}">
                <a16:creationId xmlns:a16="http://schemas.microsoft.com/office/drawing/2014/main" id="{D2CB7DEA-9F45-3409-A78E-3BA8AFB92B38}"/>
              </a:ext>
            </a:extLst>
          </p:cNvPr>
          <p:cNvSpPr/>
          <p:nvPr/>
        </p:nvSpPr>
        <p:spPr>
          <a:xfrm>
            <a:off x="2196607" y="5029456"/>
            <a:ext cx="2462479"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7" name="TextBox 6">
            <a:extLst>
              <a:ext uri="{FF2B5EF4-FFF2-40B4-BE49-F238E27FC236}">
                <a16:creationId xmlns:a16="http://schemas.microsoft.com/office/drawing/2014/main" id="{218414F7-63F0-0032-11BE-5DEB04E95558}"/>
              </a:ext>
            </a:extLst>
          </p:cNvPr>
          <p:cNvSpPr txBox="1"/>
          <p:nvPr/>
        </p:nvSpPr>
        <p:spPr>
          <a:xfrm>
            <a:off x="2380629" y="5117160"/>
            <a:ext cx="2833628" cy="523220"/>
          </a:xfrm>
          <a:prstGeom prst="rect">
            <a:avLst/>
          </a:prstGeom>
          <a:noFill/>
        </p:spPr>
        <p:txBody>
          <a:bodyPr wrap="square">
            <a:spAutoFit/>
          </a:bodyPr>
          <a:lstStyle/>
          <a:p>
            <a:r>
              <a:rPr lang="en-IE" sz="2800" b="1" spc="300" dirty="0">
                <a:solidFill>
                  <a:srgbClr val="F26F46"/>
                </a:solidFill>
              </a:rPr>
              <a:t>&amp; SERVICE</a:t>
            </a:r>
            <a:endParaRPr lang="en-IE" sz="2800" dirty="0"/>
          </a:p>
        </p:txBody>
      </p:sp>
    </p:spTree>
    <p:extLst>
      <p:ext uri="{BB962C8B-B14F-4D97-AF65-F5344CB8AC3E}">
        <p14:creationId xmlns:p14="http://schemas.microsoft.com/office/powerpoint/2010/main" val="2445639838"/>
      </p:ext>
    </p:extLst>
  </p:cSld>
  <p:clrMapOvr>
    <a:masterClrMapping/>
  </p:clrMapOvr>
</p:sld>
</file>

<file path=ppt/slides/slide1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58DAA7-59CF-2C09-8552-35F7034F7EEA}"/>
              </a:ext>
            </a:extLst>
          </p:cNvPr>
          <p:cNvSpPr>
            <a:spLocks noGrp="1"/>
          </p:cNvSpPr>
          <p:nvPr>
            <p:ph type="body" sz="quarter" idx="16"/>
          </p:nvPr>
        </p:nvSpPr>
        <p:spPr>
          <a:xfrm>
            <a:off x="904856" y="826894"/>
            <a:ext cx="10382288" cy="803654"/>
          </a:xfrm>
        </p:spPr>
        <p:txBody>
          <a:bodyPr/>
          <a:lstStyle/>
          <a:p>
            <a:r>
              <a:rPr lang="en-US" dirty="0"/>
              <a:t>Slow Food: Historiefortælling til fremme af bæredygtige fødevaresystemer</a:t>
            </a:r>
            <a:endParaRPr lang="en-GB" dirty="0"/>
          </a:p>
        </p:txBody>
      </p:sp>
      <p:sp>
        <p:nvSpPr>
          <p:cNvPr id="3" name="Text Placeholder 2">
            <a:extLst>
              <a:ext uri="{FF2B5EF4-FFF2-40B4-BE49-F238E27FC236}">
                <a16:creationId xmlns:a16="http://schemas.microsoft.com/office/drawing/2014/main" id="{F57F6C82-2055-8B0C-CC4D-FF538EA24538}"/>
              </a:ext>
            </a:extLst>
          </p:cNvPr>
          <p:cNvSpPr>
            <a:spLocks noGrp="1"/>
          </p:cNvSpPr>
          <p:nvPr>
            <p:ph type="body" sz="quarter" idx="19"/>
          </p:nvPr>
        </p:nvSpPr>
        <p:spPr>
          <a:xfrm>
            <a:off x="904856" y="1627501"/>
            <a:ext cx="10052954" cy="4250335"/>
          </a:xfrm>
        </p:spPr>
        <p:txBody>
          <a:bodyPr/>
          <a:lstStyle/>
          <a:p>
            <a:pPr marL="0" indent="0" algn="just"/>
            <a:r>
              <a:rPr lang="en-US" dirty="0"/>
              <a:t>Slow Food er en international bevægelse, der bruger historiefortælling som et centralt redskab til at fremme bæredygtige, kulturelt forankrede fødevaresystemer. Slow Food blev grundlagt i Italien og udfordrer </a:t>
            </a:r>
            <a:r>
              <a:rPr lang="en-US" dirty="0"/>
              <a:t>den </a:t>
            </a:r>
            <a:r>
              <a:rPr lang="en-US" dirty="0" err="1"/>
              <a:t>industrialiserede </a:t>
            </a:r>
            <a:r>
              <a:rPr lang="en-US" dirty="0"/>
              <a:t>fødevareproduktion ved at fremhæve sammenhængen mellem mad, kultur, mennesker og miljø. Slow Food fremmer mad, der er:</a:t>
            </a:r>
          </a:p>
          <a:p>
            <a:pPr marL="0" indent="0" algn="just"/>
            <a:endParaRPr lang="en-US" dirty="0"/>
          </a:p>
          <a:p>
            <a:pPr marL="0" indent="0" algn="just"/>
            <a:endParaRPr lang="en-US" dirty="0"/>
          </a:p>
          <a:p>
            <a:pPr marL="0" indent="0" algn="just"/>
            <a:endParaRPr lang="en-US" dirty="0"/>
          </a:p>
          <a:p>
            <a:pPr marL="0" indent="0" algn="just"/>
            <a:endParaRPr lang="en-US" dirty="0"/>
          </a:p>
          <a:p>
            <a:pPr marL="0" indent="0" algn="just"/>
            <a:endParaRPr lang="en-US" dirty="0"/>
          </a:p>
          <a:p>
            <a:pPr marL="0" indent="0" algn="just"/>
            <a:r>
              <a:rPr lang="en-US" dirty="0"/>
              <a:t>Gennem historier om traditionelle fødevarer, lokale producenter og truede ingredienser øger Slow Food bevidstheden om tab af biodiversitet, kulturel erosion og miljøpåvirkning. Dens tilgang til historiefortælling opfordrer forbrugerne til at se valg af fødevarer som etiske og politiske handlinger snarere end rent personlige præferencer.</a:t>
            </a:r>
            <a:endParaRPr lang="en-GB" dirty="0"/>
          </a:p>
        </p:txBody>
      </p:sp>
      <p:sp>
        <p:nvSpPr>
          <p:cNvPr id="5" name="Freeform 1">
            <a:extLst>
              <a:ext uri="{FF2B5EF4-FFF2-40B4-BE49-F238E27FC236}">
                <a16:creationId xmlns:a16="http://schemas.microsoft.com/office/drawing/2014/main" id="{FCC51593-6B6C-DA50-CEB2-0CFEBD23DA0F}"/>
              </a:ext>
            </a:extLst>
          </p:cNvPr>
          <p:cNvSpPr>
            <a:spLocks noChangeArrowheads="1"/>
          </p:cNvSpPr>
          <p:nvPr/>
        </p:nvSpPr>
        <p:spPr bwMode="auto">
          <a:xfrm>
            <a:off x="1770461" y="3402912"/>
            <a:ext cx="2629560" cy="1310302"/>
          </a:xfrm>
          <a:custGeom>
            <a:avLst/>
            <a:gdLst>
              <a:gd name="T0" fmla="*/ 4116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6 w 4381"/>
              <a:gd name="T15" fmla="*/ 0 h 3421"/>
              <a:gd name="T16" fmla="*/ 4116 w 4381"/>
              <a:gd name="T17" fmla="*/ 0 h 3421"/>
              <a:gd name="T18" fmla="*/ 4380 w 4381"/>
              <a:gd name="T19" fmla="*/ 264 h 3421"/>
              <a:gd name="T20" fmla="*/ 4380 w 4381"/>
              <a:gd name="T21" fmla="*/ 3155 h 3421"/>
              <a:gd name="T22" fmla="*/ 4380 w 4381"/>
              <a:gd name="T23" fmla="*/ 3155 h 3421"/>
              <a:gd name="T24" fmla="*/ 4116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6" y="3420"/>
                </a:moveTo>
                <a:lnTo>
                  <a:pt x="264" y="3420"/>
                </a:lnTo>
                <a:lnTo>
                  <a:pt x="264" y="3420"/>
                </a:lnTo>
                <a:cubicBezTo>
                  <a:pt x="118" y="3420"/>
                  <a:pt x="0" y="3302"/>
                  <a:pt x="0" y="3155"/>
                </a:cubicBezTo>
                <a:lnTo>
                  <a:pt x="0" y="264"/>
                </a:lnTo>
                <a:lnTo>
                  <a:pt x="0" y="264"/>
                </a:lnTo>
                <a:cubicBezTo>
                  <a:pt x="0" y="118"/>
                  <a:pt x="118" y="0"/>
                  <a:pt x="264" y="0"/>
                </a:cubicBezTo>
                <a:lnTo>
                  <a:pt x="4116" y="0"/>
                </a:lnTo>
                <a:lnTo>
                  <a:pt x="4116" y="0"/>
                </a:lnTo>
                <a:cubicBezTo>
                  <a:pt x="4262" y="0"/>
                  <a:pt x="4380" y="118"/>
                  <a:pt x="4380" y="264"/>
                </a:cubicBezTo>
                <a:lnTo>
                  <a:pt x="4380" y="3155"/>
                </a:lnTo>
                <a:lnTo>
                  <a:pt x="4380" y="3155"/>
                </a:lnTo>
                <a:cubicBezTo>
                  <a:pt x="4380" y="3302"/>
                  <a:pt x="4262" y="3420"/>
                  <a:pt x="4116" y="3420"/>
                </a:cubicBezTo>
              </a:path>
            </a:pathLst>
          </a:custGeom>
          <a:solidFill>
            <a:srgbClr val="55854D"/>
          </a:solidFill>
          <a:ln>
            <a:noFill/>
          </a:ln>
          <a:effectLst/>
        </p:spPr>
        <p:txBody>
          <a:bodyPr wrap="none" anchor="ctr"/>
          <a:lstStyle/>
          <a:p>
            <a:endParaRPr lang="en-US" sz="900"/>
          </a:p>
        </p:txBody>
      </p:sp>
      <p:sp>
        <p:nvSpPr>
          <p:cNvPr id="6" name="CuadroTexto 553">
            <a:extLst>
              <a:ext uri="{FF2B5EF4-FFF2-40B4-BE49-F238E27FC236}">
                <a16:creationId xmlns:a16="http://schemas.microsoft.com/office/drawing/2014/main" id="{26D0B903-E2A3-6DAE-8FB3-5EBBB32E9DF6}"/>
              </a:ext>
            </a:extLst>
          </p:cNvPr>
          <p:cNvSpPr txBox="1"/>
          <p:nvPr/>
        </p:nvSpPr>
        <p:spPr>
          <a:xfrm>
            <a:off x="1800609" y="3596398"/>
            <a:ext cx="2466886" cy="923330"/>
          </a:xfrm>
          <a:prstGeom prst="rect">
            <a:avLst/>
          </a:prstGeom>
          <a:noFill/>
        </p:spPr>
        <p:txBody>
          <a:bodyPr wrap="square" rtlCol="0">
            <a:spAutoFit/>
          </a:bodyPr>
          <a:lstStyle/>
          <a:p>
            <a:pPr algn="ctr"/>
            <a:r>
              <a:rPr lang="en-US" b="1" dirty="0">
                <a:solidFill>
                  <a:schemeClr val="bg1"/>
                </a:solidFill>
                <a:latin typeface="Calibri" panose="020F0502020204030204" pitchFamily="34" charset="0"/>
                <a:ea typeface="Lato" charset="0"/>
                <a:cs typeface="Calibri" panose="020F0502020204030204" pitchFamily="34" charset="0"/>
              </a:rPr>
              <a:t>God – af høj kvalitet, smagfuld og kulturelt meningsfuld</a:t>
            </a:r>
          </a:p>
        </p:txBody>
      </p:sp>
      <p:sp>
        <p:nvSpPr>
          <p:cNvPr id="7" name="Freeform 1">
            <a:extLst>
              <a:ext uri="{FF2B5EF4-FFF2-40B4-BE49-F238E27FC236}">
                <a16:creationId xmlns:a16="http://schemas.microsoft.com/office/drawing/2014/main" id="{A002FFC6-0A93-3377-1735-4F13655E94A1}"/>
              </a:ext>
            </a:extLst>
          </p:cNvPr>
          <p:cNvSpPr>
            <a:spLocks noChangeArrowheads="1"/>
          </p:cNvSpPr>
          <p:nvPr/>
        </p:nvSpPr>
        <p:spPr bwMode="auto">
          <a:xfrm>
            <a:off x="4574501" y="3396344"/>
            <a:ext cx="2563987" cy="1323439"/>
          </a:xfrm>
          <a:custGeom>
            <a:avLst/>
            <a:gdLst>
              <a:gd name="T0" fmla="*/ 4116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6 w 4381"/>
              <a:gd name="T15" fmla="*/ 0 h 3421"/>
              <a:gd name="T16" fmla="*/ 4116 w 4381"/>
              <a:gd name="T17" fmla="*/ 0 h 3421"/>
              <a:gd name="T18" fmla="*/ 4380 w 4381"/>
              <a:gd name="T19" fmla="*/ 264 h 3421"/>
              <a:gd name="T20" fmla="*/ 4380 w 4381"/>
              <a:gd name="T21" fmla="*/ 3155 h 3421"/>
              <a:gd name="T22" fmla="*/ 4380 w 4381"/>
              <a:gd name="T23" fmla="*/ 3155 h 3421"/>
              <a:gd name="T24" fmla="*/ 4116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6" y="3420"/>
                </a:moveTo>
                <a:lnTo>
                  <a:pt x="264" y="3420"/>
                </a:lnTo>
                <a:lnTo>
                  <a:pt x="264" y="3420"/>
                </a:lnTo>
                <a:cubicBezTo>
                  <a:pt x="118" y="3420"/>
                  <a:pt x="0" y="3302"/>
                  <a:pt x="0" y="3155"/>
                </a:cubicBezTo>
                <a:lnTo>
                  <a:pt x="0" y="264"/>
                </a:lnTo>
                <a:lnTo>
                  <a:pt x="0" y="264"/>
                </a:lnTo>
                <a:cubicBezTo>
                  <a:pt x="0" y="118"/>
                  <a:pt x="118" y="0"/>
                  <a:pt x="264" y="0"/>
                </a:cubicBezTo>
                <a:lnTo>
                  <a:pt x="4116" y="0"/>
                </a:lnTo>
                <a:lnTo>
                  <a:pt x="4116" y="0"/>
                </a:lnTo>
                <a:cubicBezTo>
                  <a:pt x="4262" y="0"/>
                  <a:pt x="4380" y="118"/>
                  <a:pt x="4380" y="264"/>
                </a:cubicBezTo>
                <a:lnTo>
                  <a:pt x="4380" y="3155"/>
                </a:lnTo>
                <a:lnTo>
                  <a:pt x="4380" y="3155"/>
                </a:lnTo>
                <a:cubicBezTo>
                  <a:pt x="4380" y="3302"/>
                  <a:pt x="4262" y="3420"/>
                  <a:pt x="4116" y="3420"/>
                </a:cubicBezTo>
              </a:path>
            </a:pathLst>
          </a:custGeom>
          <a:solidFill>
            <a:srgbClr val="55854D"/>
          </a:solidFill>
          <a:ln>
            <a:noFill/>
          </a:ln>
          <a:effectLst/>
        </p:spPr>
        <p:txBody>
          <a:bodyPr wrap="none" anchor="ctr"/>
          <a:lstStyle/>
          <a:p>
            <a:endParaRPr lang="en-US" sz="900"/>
          </a:p>
        </p:txBody>
      </p:sp>
      <p:sp>
        <p:nvSpPr>
          <p:cNvPr id="8" name="CuadroTexto 553">
            <a:extLst>
              <a:ext uri="{FF2B5EF4-FFF2-40B4-BE49-F238E27FC236}">
                <a16:creationId xmlns:a16="http://schemas.microsoft.com/office/drawing/2014/main" id="{FBBA4339-75D5-A6F7-79FD-185E9DAA81F7}"/>
              </a:ext>
            </a:extLst>
          </p:cNvPr>
          <p:cNvSpPr txBox="1"/>
          <p:nvPr/>
        </p:nvSpPr>
        <p:spPr>
          <a:xfrm>
            <a:off x="4720313" y="3434622"/>
            <a:ext cx="2243695" cy="1200329"/>
          </a:xfrm>
          <a:prstGeom prst="rect">
            <a:avLst/>
          </a:prstGeom>
          <a:noFill/>
        </p:spPr>
        <p:txBody>
          <a:bodyPr wrap="square" rtlCol="0">
            <a:spAutoFit/>
          </a:bodyPr>
          <a:lstStyle/>
          <a:p>
            <a:pPr algn="ctr"/>
            <a:r>
              <a:rPr lang="en-US" b="1" dirty="0">
                <a:solidFill>
                  <a:schemeClr val="bg1"/>
                </a:solidFill>
                <a:latin typeface="Calibri" panose="020F0502020204030204" pitchFamily="34" charset="0"/>
                <a:ea typeface="Lato" charset="0"/>
                <a:cs typeface="Calibri" panose="020F0502020204030204" pitchFamily="34" charset="0"/>
              </a:rPr>
              <a:t>Ren – produceret på måder, der beskytter økosystemer og biodiversitet</a:t>
            </a:r>
          </a:p>
        </p:txBody>
      </p:sp>
      <p:sp>
        <p:nvSpPr>
          <p:cNvPr id="9" name="Freeform 1">
            <a:extLst>
              <a:ext uri="{FF2B5EF4-FFF2-40B4-BE49-F238E27FC236}">
                <a16:creationId xmlns:a16="http://schemas.microsoft.com/office/drawing/2014/main" id="{B25F8059-98EF-A9A4-0FAD-B202B147C014}"/>
              </a:ext>
            </a:extLst>
          </p:cNvPr>
          <p:cNvSpPr>
            <a:spLocks noChangeArrowheads="1"/>
          </p:cNvSpPr>
          <p:nvPr/>
        </p:nvSpPr>
        <p:spPr bwMode="auto">
          <a:xfrm>
            <a:off x="7284300" y="3396343"/>
            <a:ext cx="2466886" cy="1323439"/>
          </a:xfrm>
          <a:custGeom>
            <a:avLst/>
            <a:gdLst>
              <a:gd name="T0" fmla="*/ 4116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6 w 4381"/>
              <a:gd name="T15" fmla="*/ 0 h 3421"/>
              <a:gd name="T16" fmla="*/ 4116 w 4381"/>
              <a:gd name="T17" fmla="*/ 0 h 3421"/>
              <a:gd name="T18" fmla="*/ 4380 w 4381"/>
              <a:gd name="T19" fmla="*/ 264 h 3421"/>
              <a:gd name="T20" fmla="*/ 4380 w 4381"/>
              <a:gd name="T21" fmla="*/ 3155 h 3421"/>
              <a:gd name="T22" fmla="*/ 4380 w 4381"/>
              <a:gd name="T23" fmla="*/ 3155 h 3421"/>
              <a:gd name="T24" fmla="*/ 4116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6" y="3420"/>
                </a:moveTo>
                <a:lnTo>
                  <a:pt x="264" y="3420"/>
                </a:lnTo>
                <a:lnTo>
                  <a:pt x="264" y="3420"/>
                </a:lnTo>
                <a:cubicBezTo>
                  <a:pt x="118" y="3420"/>
                  <a:pt x="0" y="3302"/>
                  <a:pt x="0" y="3155"/>
                </a:cubicBezTo>
                <a:lnTo>
                  <a:pt x="0" y="264"/>
                </a:lnTo>
                <a:lnTo>
                  <a:pt x="0" y="264"/>
                </a:lnTo>
                <a:cubicBezTo>
                  <a:pt x="0" y="118"/>
                  <a:pt x="118" y="0"/>
                  <a:pt x="264" y="0"/>
                </a:cubicBezTo>
                <a:lnTo>
                  <a:pt x="4116" y="0"/>
                </a:lnTo>
                <a:lnTo>
                  <a:pt x="4116" y="0"/>
                </a:lnTo>
                <a:cubicBezTo>
                  <a:pt x="4262" y="0"/>
                  <a:pt x="4380" y="118"/>
                  <a:pt x="4380" y="264"/>
                </a:cubicBezTo>
                <a:lnTo>
                  <a:pt x="4380" y="3155"/>
                </a:lnTo>
                <a:lnTo>
                  <a:pt x="4380" y="3155"/>
                </a:lnTo>
                <a:cubicBezTo>
                  <a:pt x="4380" y="3302"/>
                  <a:pt x="4262" y="3420"/>
                  <a:pt x="4116" y="3420"/>
                </a:cubicBezTo>
              </a:path>
            </a:pathLst>
          </a:custGeom>
          <a:solidFill>
            <a:srgbClr val="55854D"/>
          </a:solidFill>
          <a:ln>
            <a:noFill/>
          </a:ln>
          <a:effectLst/>
        </p:spPr>
        <p:txBody>
          <a:bodyPr wrap="none" anchor="ctr"/>
          <a:lstStyle/>
          <a:p>
            <a:endParaRPr lang="en-US" sz="900"/>
          </a:p>
        </p:txBody>
      </p:sp>
      <p:sp>
        <p:nvSpPr>
          <p:cNvPr id="10" name="CuadroTexto 553">
            <a:extLst>
              <a:ext uri="{FF2B5EF4-FFF2-40B4-BE49-F238E27FC236}">
                <a16:creationId xmlns:a16="http://schemas.microsoft.com/office/drawing/2014/main" id="{2A174836-3DBE-ECAB-C547-6A2793E2A39E}"/>
              </a:ext>
            </a:extLst>
          </p:cNvPr>
          <p:cNvSpPr txBox="1"/>
          <p:nvPr/>
        </p:nvSpPr>
        <p:spPr>
          <a:xfrm>
            <a:off x="7284300" y="3596397"/>
            <a:ext cx="2466886" cy="923330"/>
          </a:xfrm>
          <a:prstGeom prst="rect">
            <a:avLst/>
          </a:prstGeom>
          <a:noFill/>
        </p:spPr>
        <p:txBody>
          <a:bodyPr wrap="square" rtlCol="0">
            <a:spAutoFit/>
          </a:bodyPr>
          <a:lstStyle/>
          <a:p>
            <a:pPr algn="ctr"/>
            <a:r>
              <a:rPr lang="en-US" b="1" dirty="0">
                <a:solidFill>
                  <a:schemeClr val="bg1"/>
                </a:solidFill>
                <a:latin typeface="Calibri" panose="020F0502020204030204" pitchFamily="34" charset="0"/>
                <a:ea typeface="Lato" charset="0"/>
                <a:cs typeface="Calibri" panose="020F0502020204030204" pitchFamily="34" charset="0"/>
              </a:rPr>
              <a:t>Fair – respektfuld over for producenter, arbejdere og lokale økonomier</a:t>
            </a:r>
          </a:p>
        </p:txBody>
      </p:sp>
    </p:spTree>
    <p:extLst>
      <p:ext uri="{BB962C8B-B14F-4D97-AF65-F5344CB8AC3E}">
        <p14:creationId xmlns:p14="http://schemas.microsoft.com/office/powerpoint/2010/main" val="340669966"/>
      </p:ext>
    </p:extLst>
  </p:cSld>
  <p:clrMapOvr>
    <a:masterClrMapping/>
  </p:clrMapOvr>
</p:sld>
</file>

<file path=ppt/slides/slide1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B74C68-3F03-9C16-7540-E67303CEFA24}"/>
              </a:ext>
            </a:extLst>
          </p:cNvPr>
          <p:cNvSpPr>
            <a:spLocks noGrp="1"/>
          </p:cNvSpPr>
          <p:nvPr>
            <p:ph type="body" sz="quarter" idx="18"/>
          </p:nvPr>
        </p:nvSpPr>
        <p:spPr>
          <a:xfrm>
            <a:off x="4825907" y="935751"/>
            <a:ext cx="6341766" cy="5166427"/>
          </a:xfrm>
        </p:spPr>
        <p:txBody>
          <a:bodyPr/>
          <a:lstStyle/>
          <a:p>
            <a:pPr marL="0" indent="0"/>
            <a:r>
              <a:rPr lang="en-US" dirty="0"/>
              <a:t>Mad opfattes forskelligt på tværs af kulturer og afspejler forskellige historier, værdier, trossystemer og forhold til jorden og ressourcerne. Den kulturelle kontekst har stor indflydelse på, hvordan mad beskrives, værdsættes og deles, samt på hvad der betragtes som passende eller ønskværdig adfærd i forbindelse med mad. På tværs af kulturer kan måden, hvorpå mad opfattes, variere med hensyn til:</a:t>
            </a:r>
          </a:p>
          <a:p>
            <a:pPr marL="342900" indent="-342900">
              <a:buFont typeface="Arial" panose="020B0604020202020204" pitchFamily="34" charset="0"/>
              <a:buChar char="•"/>
            </a:pPr>
            <a:r>
              <a:rPr lang="en-US" dirty="0"/>
              <a:t>Den betydning, der tillægges tradition, ritualer og fælles måltider</a:t>
            </a:r>
          </a:p>
          <a:p>
            <a:pPr marL="342900" indent="-342900">
              <a:buFont typeface="Arial" panose="020B0604020202020204" pitchFamily="34" charset="0"/>
              <a:buChar char="•"/>
            </a:pPr>
            <a:r>
              <a:rPr lang="en-US" dirty="0"/>
              <a:t>Madens rolle i religiøse eller spirituelle praksisser</a:t>
            </a:r>
          </a:p>
          <a:p>
            <a:pPr marL="342900" indent="-342900">
              <a:buFont typeface="Arial" panose="020B0604020202020204" pitchFamily="34" charset="0"/>
              <a:buChar char="•"/>
            </a:pPr>
            <a:r>
              <a:rPr lang="en-US" dirty="0"/>
              <a:t>Holdninger til dyr, planter og det naturlige miljø</a:t>
            </a:r>
          </a:p>
          <a:p>
            <a:pPr marL="342900" indent="-342900">
              <a:buFont typeface="Arial" panose="020B0604020202020204" pitchFamily="34" charset="0"/>
              <a:buChar char="•"/>
            </a:pPr>
            <a:r>
              <a:rPr lang="en-US" dirty="0"/>
              <a:t>Betydningen af gæstfrihed, festligheder og omsorg</a:t>
            </a:r>
          </a:p>
          <a:p>
            <a:pPr marL="0" indent="0"/>
            <a:endParaRPr lang="en-GB" dirty="0"/>
          </a:p>
        </p:txBody>
      </p:sp>
      <p:sp>
        <p:nvSpPr>
          <p:cNvPr id="3" name="Text Placeholder 2">
            <a:extLst>
              <a:ext uri="{FF2B5EF4-FFF2-40B4-BE49-F238E27FC236}">
                <a16:creationId xmlns:a16="http://schemas.microsoft.com/office/drawing/2014/main" id="{20C39EF7-353E-0855-2903-4BC69E9B03F2}"/>
              </a:ext>
            </a:extLst>
          </p:cNvPr>
          <p:cNvSpPr>
            <a:spLocks noGrp="1"/>
          </p:cNvSpPr>
          <p:nvPr>
            <p:ph type="body" sz="quarter" idx="16"/>
          </p:nvPr>
        </p:nvSpPr>
        <p:spPr>
          <a:xfrm>
            <a:off x="600999" y="399661"/>
            <a:ext cx="3675363" cy="1774519"/>
          </a:xfrm>
        </p:spPr>
        <p:txBody>
          <a:bodyPr/>
          <a:lstStyle/>
          <a:p>
            <a:r>
              <a:rPr lang="en-US" dirty="0"/>
              <a:t>Forskelle i madkommunikation på tværs af kulturer</a:t>
            </a:r>
            <a:endParaRPr lang="en-GB" dirty="0"/>
          </a:p>
        </p:txBody>
      </p:sp>
      <p:sp>
        <p:nvSpPr>
          <p:cNvPr id="5" name="TextBox 4">
            <a:extLst>
              <a:ext uri="{FF2B5EF4-FFF2-40B4-BE49-F238E27FC236}">
                <a16:creationId xmlns:a16="http://schemas.microsoft.com/office/drawing/2014/main" id="{39F08C12-9ECA-B3ED-6A97-85AAE2A4327E}"/>
              </a:ext>
            </a:extLst>
          </p:cNvPr>
          <p:cNvSpPr txBox="1"/>
          <p:nvPr/>
        </p:nvSpPr>
        <p:spPr>
          <a:xfrm>
            <a:off x="474782" y="3148850"/>
            <a:ext cx="3801580" cy="3473291"/>
          </a:xfrm>
          <a:prstGeom prst="roundRect">
            <a:avLst/>
          </a:prstGeom>
          <a:solidFill>
            <a:srgbClr val="ECC0DA"/>
          </a:solidFill>
        </p:spPr>
        <p:txBody>
          <a:bodyPr wrap="square">
            <a:spAutoFit/>
          </a:bodyPr>
          <a:lstStyle/>
          <a:p>
            <a:pPr marL="0" indent="0" algn="ctr"/>
            <a:r>
              <a:rPr lang="en-US" b="1" dirty="0">
                <a:solidFill>
                  <a:schemeClr val="bg1"/>
                </a:solidFill>
              </a:rPr>
              <a:t>I nogle kulturer fokuserer madkommunikation for eksempel på deling, sæsonbestemthed og respekt for forfædrene, mens den i andre kulturer kan lægge vægt på bekvemmelighed, individuelle valg eller innovation. Der kan opstå misforståelser, når madkommunikation ikke tager højde for den kulturelle kontekst, især inden for uddannelse, politik eller internationale fødevaresystemer.</a:t>
            </a:r>
          </a:p>
        </p:txBody>
      </p:sp>
    </p:spTree>
    <p:extLst>
      <p:ext uri="{BB962C8B-B14F-4D97-AF65-F5344CB8AC3E}">
        <p14:creationId xmlns:p14="http://schemas.microsoft.com/office/powerpoint/2010/main" val="2789534808"/>
      </p:ext>
    </p:extLst>
  </p:cSld>
  <p:clrMapOvr>
    <a:masterClrMapping/>
  </p:clrMapOvr>
</p:sld>
</file>

<file path=ppt/slides/slide1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CAA419-31C7-A9A2-39F6-DF3018B4BDAF}"/>
              </a:ext>
            </a:extLst>
          </p:cNvPr>
          <p:cNvSpPr>
            <a:spLocks noGrp="1"/>
          </p:cNvSpPr>
          <p:nvPr>
            <p:ph type="body" sz="quarter" idx="16"/>
          </p:nvPr>
        </p:nvSpPr>
        <p:spPr/>
        <p:txBody>
          <a:bodyPr/>
          <a:lstStyle/>
          <a:p>
            <a:r>
              <a:rPr lang="en-US" dirty="0"/>
              <a:t>Forskelle på tværs af sektorer og fagområder</a:t>
            </a:r>
            <a:endParaRPr lang="en-GB" dirty="0"/>
          </a:p>
        </p:txBody>
      </p:sp>
      <p:sp>
        <p:nvSpPr>
          <p:cNvPr id="3" name="Text Placeholder 2">
            <a:extLst>
              <a:ext uri="{FF2B5EF4-FFF2-40B4-BE49-F238E27FC236}">
                <a16:creationId xmlns:a16="http://schemas.microsoft.com/office/drawing/2014/main" id="{D855073E-4DF6-2480-2304-A70DB76B51BC}"/>
              </a:ext>
            </a:extLst>
          </p:cNvPr>
          <p:cNvSpPr>
            <a:spLocks noGrp="1"/>
          </p:cNvSpPr>
          <p:nvPr>
            <p:ph type="body" sz="quarter" idx="19"/>
          </p:nvPr>
        </p:nvSpPr>
        <p:spPr>
          <a:xfrm>
            <a:off x="904856" y="2224455"/>
            <a:ext cx="10479218" cy="3781929"/>
          </a:xfrm>
        </p:spPr>
        <p:txBody>
          <a:bodyPr/>
          <a:lstStyle/>
          <a:p>
            <a:pPr marL="0" indent="0" algn="just"/>
            <a:r>
              <a:rPr lang="en-US" dirty="0"/>
              <a:t>Der kommunikeres også forskelligt om mad på tværs af sektorer og akademiske discipliner. Hver sektor indrammer mad i henhold til sine egne mål, sprog og prioriteter, hvilket kan føre til både muligheder og spændinger inden for fødevaresystemerne. Kommunikation om mad varierer på tværs af:</a:t>
            </a:r>
          </a:p>
          <a:p>
            <a:pPr marL="342900" indent="-342900" algn="just">
              <a:buFont typeface="Arial" panose="020B0604020202020204" pitchFamily="34" charset="0"/>
              <a:buChar char="•"/>
            </a:pPr>
            <a:r>
              <a:rPr lang="en-US" sz="2000" b="1" dirty="0">
                <a:highlight>
                  <a:srgbClr val="ECC0DA"/>
                </a:highlight>
              </a:rPr>
              <a:t>Uddannelse</a:t>
            </a:r>
            <a:r>
              <a:rPr lang="en-US" sz="2000" dirty="0">
                <a:highlight>
                  <a:srgbClr val="ECC0DA"/>
                </a:highlight>
              </a:rPr>
              <a:t>, </a:t>
            </a:r>
            <a:r>
              <a:rPr lang="en-US" sz="2000" dirty="0"/>
              <a:t>som ofte fokuserer på viden, færdigheder og kritisk tænkning</a:t>
            </a:r>
          </a:p>
          <a:p>
            <a:pPr marL="342900" indent="-342900" algn="just">
              <a:buFont typeface="Arial" panose="020B0604020202020204" pitchFamily="34" charset="0"/>
              <a:buChar char="•"/>
            </a:pPr>
            <a:r>
              <a:rPr lang="en-US" sz="2000" b="1" dirty="0">
                <a:highlight>
                  <a:srgbClr val="ECC0DA"/>
                </a:highlight>
              </a:rPr>
              <a:t>Industri og markedsføring</a:t>
            </a:r>
            <a:r>
              <a:rPr lang="en-US" sz="2000" dirty="0">
                <a:highlight>
                  <a:srgbClr val="ECC0DA"/>
                </a:highlight>
              </a:rPr>
              <a:t>, </a:t>
            </a:r>
            <a:r>
              <a:rPr lang="en-US" sz="2000" dirty="0"/>
              <a:t>som lægger vægt på branding, forbrugerappel og salg</a:t>
            </a:r>
          </a:p>
          <a:p>
            <a:pPr marL="342900" indent="-342900" algn="just">
              <a:buFont typeface="Arial" panose="020B0604020202020204" pitchFamily="34" charset="0"/>
              <a:buChar char="•"/>
            </a:pPr>
            <a:r>
              <a:rPr lang="en-US" sz="2000" b="1" dirty="0">
                <a:highlight>
                  <a:srgbClr val="ECC0DA"/>
                </a:highlight>
              </a:rPr>
              <a:t>Politik og styring</a:t>
            </a:r>
            <a:r>
              <a:rPr lang="en-US" sz="2000" dirty="0">
                <a:highlight>
                  <a:srgbClr val="ECC0DA"/>
                </a:highlight>
              </a:rPr>
              <a:t>, </a:t>
            </a:r>
            <a:r>
              <a:rPr lang="en-US" sz="2000" dirty="0"/>
              <a:t>som prioriterer regulering, sikkerhed og folkesundhed</a:t>
            </a:r>
          </a:p>
          <a:p>
            <a:pPr marL="342900" indent="-342900" algn="just">
              <a:buFont typeface="Arial" panose="020B0604020202020204" pitchFamily="34" charset="0"/>
              <a:buChar char="•"/>
            </a:pPr>
            <a:r>
              <a:rPr lang="en-US" sz="2000" b="1" dirty="0">
                <a:highlight>
                  <a:srgbClr val="ECC0DA"/>
                </a:highlight>
              </a:rPr>
              <a:t>Videnskab og ernæring</a:t>
            </a:r>
            <a:r>
              <a:rPr lang="en-US" sz="2000" dirty="0">
                <a:highlight>
                  <a:srgbClr val="ECC0DA"/>
                </a:highlight>
              </a:rPr>
              <a:t>, </a:t>
            </a:r>
            <a:r>
              <a:rPr lang="en-US" sz="2000" dirty="0"/>
              <a:t>som fokuserer på data, evidens og målbare resultater</a:t>
            </a:r>
          </a:p>
          <a:p>
            <a:pPr marL="342900" indent="-342900" algn="just">
              <a:buFont typeface="Arial" panose="020B0604020202020204" pitchFamily="34" charset="0"/>
              <a:buChar char="•"/>
            </a:pPr>
            <a:r>
              <a:rPr lang="en-US" sz="2000" b="1" dirty="0">
                <a:highlight>
                  <a:srgbClr val="ECC0DA"/>
                </a:highlight>
              </a:rPr>
              <a:t>Samfundet og civilsamfundet</a:t>
            </a:r>
            <a:r>
              <a:rPr lang="en-US" sz="2000" dirty="0">
                <a:highlight>
                  <a:srgbClr val="ECC0DA"/>
                </a:highlight>
              </a:rPr>
              <a:t>, </a:t>
            </a:r>
            <a:r>
              <a:rPr lang="en-US" sz="2000" dirty="0"/>
              <a:t>som fremhæver levet erfaring, adgang og social retfærdighed</a:t>
            </a:r>
          </a:p>
          <a:p>
            <a:pPr marL="342900" indent="-342900" algn="just">
              <a:buFont typeface="Arial" panose="020B0604020202020204" pitchFamily="34" charset="0"/>
              <a:buChar char="•"/>
            </a:pPr>
            <a:endParaRPr lang="en-US" sz="2000" dirty="0"/>
          </a:p>
          <a:p>
            <a:pPr marL="0" indent="0" algn="just"/>
            <a:r>
              <a:rPr lang="en-US" dirty="0"/>
              <a:t>Disse forskellige tilgange kan resultere i modstridende budskaber om sundhed, bæredygtighed og ansvar. At forstå faglige og sektorielle forskelle hjælper eleverne med at kommunikere mere effektivt, samarbejde på tværs af grænser og kritisk vurdere fødevarerelateret information fra flere kilder.</a:t>
            </a:r>
          </a:p>
          <a:p>
            <a:pPr algn="just"/>
            <a:endParaRPr lang="en-GB" dirty="0"/>
          </a:p>
        </p:txBody>
      </p:sp>
    </p:spTree>
    <p:extLst>
      <p:ext uri="{BB962C8B-B14F-4D97-AF65-F5344CB8AC3E}">
        <p14:creationId xmlns:p14="http://schemas.microsoft.com/office/powerpoint/2010/main" val="549238688"/>
      </p:ext>
    </p:extLst>
  </p:cSld>
  <p:clrMapOvr>
    <a:masterClrMapping/>
  </p:clrMapOvr>
</p:sld>
</file>

<file path=ppt/slides/slide1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F9445-C411-4EAB-6083-D75F89B84712}"/>
            </a:ext>
          </a:extLst>
        </p:cNvPr>
        <p:cNvGrpSpPr/>
        <p:nvPr/>
      </p:nvGrpSpPr>
      <p:grpSpPr>
        <a:xfrm>
          <a:off x="0" y="0"/>
          <a:ext cx="0" cy="0"/>
          <a:chOff x="0" y="0"/>
          <a:chExt cx="0" cy="0"/>
        </a:xfrm>
      </p:grpSpPr>
      <p:pic>
        <p:nvPicPr>
          <p:cNvPr id="5" name="Picture Placeholder 11">
            <a:extLst>
              <a:ext uri="{FF2B5EF4-FFF2-40B4-BE49-F238E27FC236}">
                <a16:creationId xmlns:a16="http://schemas.microsoft.com/office/drawing/2014/main" id="{10F75CE7-D0EA-C3F7-7029-503ABCDCCD15}"/>
              </a:ext>
            </a:extLst>
          </p:cNvPr>
          <p:cNvPicPr>
            <a:picLocks noGrp="1" noChangeAspect="1"/>
          </p:cNvPicPr>
          <p:nvPr>
            <p:ph type="pic" sz="quarter" idx="11"/>
          </p:nvPr>
        </p:nvPicPr>
        <p:blipFill rotWithShape="1">
          <a:blip r:embed="rId2"/>
          <a:srcRect l="11479" r="11479"/>
          <a:stretch/>
        </p:blipFill>
        <p:spPr/>
      </p:pic>
      <p:sp>
        <p:nvSpPr>
          <p:cNvPr id="12" name="Text Placeholder 2">
            <a:extLst>
              <a:ext uri="{FF2B5EF4-FFF2-40B4-BE49-F238E27FC236}">
                <a16:creationId xmlns:a16="http://schemas.microsoft.com/office/drawing/2014/main" id="{C7637B03-8A38-4D25-F278-B798AAF1D405}"/>
              </a:ext>
            </a:extLst>
          </p:cNvPr>
          <p:cNvSpPr>
            <a:spLocks noGrp="1"/>
          </p:cNvSpPr>
          <p:nvPr>
            <p:ph type="body" sz="quarter" idx="18"/>
          </p:nvPr>
        </p:nvSpPr>
        <p:spPr>
          <a:xfrm>
            <a:off x="749960" y="1168609"/>
            <a:ext cx="10692079" cy="5013433"/>
          </a:xfrm>
          <a:noFill/>
          <a:ln>
            <a:noFill/>
          </a:ln>
        </p:spPr>
        <p:txBody>
          <a:bodyPr/>
          <a:lstStyle/>
          <a:p>
            <a:pPr marL="0" indent="0" algn="l"/>
            <a:r>
              <a:rPr lang="en-US" dirty="0">
                <a:solidFill>
                  <a:srgbClr val="292668"/>
                </a:solidFill>
              </a:rPr>
              <a:t>Fortællinger om mad opstår ikke ved en tilfældighed. De skabes, udvælges og spredes af bestemte aktører med specifikke interesser, ressourcer og indflydelse.</a:t>
            </a:r>
          </a:p>
          <a:p>
            <a:pPr marL="0" indent="0" algn="l"/>
            <a:r>
              <a:rPr lang="en-US" b="1" dirty="0">
                <a:solidFill>
                  <a:srgbClr val="292668"/>
                </a:solidFill>
                <a:highlight>
                  <a:srgbClr val="88D1DA"/>
                </a:highlight>
              </a:rPr>
              <a:t>Nøglespørgsmål: </a:t>
            </a:r>
            <a:r>
              <a:rPr lang="en-US" i="1" dirty="0">
                <a:solidFill>
                  <a:srgbClr val="292668"/>
                </a:solidFill>
                <a:highlight>
                  <a:srgbClr val="88D1DA"/>
                </a:highlight>
              </a:rPr>
              <a:t>Hvem har magten til at fortælle madhistorier?</a:t>
            </a:r>
            <a:endParaRPr lang="en-US" dirty="0">
              <a:solidFill>
                <a:srgbClr val="292668"/>
              </a:solidFill>
              <a:highlight>
                <a:srgbClr val="88D1DA"/>
              </a:highlight>
            </a:endParaRPr>
          </a:p>
          <a:p>
            <a:pPr marL="0" indent="0" algn="l"/>
            <a:r>
              <a:rPr lang="en-US" dirty="0">
                <a:solidFill>
                  <a:srgbClr val="292668"/>
                </a:solidFill>
              </a:rPr>
              <a:t>Typiske skabere af fortællinger er:</a:t>
            </a:r>
          </a:p>
          <a:p>
            <a:pPr marL="342900" indent="-342900" algn="l">
              <a:buFont typeface="Arial" panose="020B0604020202020204" pitchFamily="34" charset="0"/>
              <a:buChar char="•"/>
            </a:pPr>
            <a:r>
              <a:rPr lang="en-US" dirty="0">
                <a:solidFill>
                  <a:srgbClr val="292668"/>
                </a:solidFill>
              </a:rPr>
              <a:t>Fødevarevirksomheder og -brands</a:t>
            </a:r>
          </a:p>
          <a:p>
            <a:pPr marL="342900" indent="-342900" algn="l">
              <a:buFont typeface="Arial" panose="020B0604020202020204" pitchFamily="34" charset="0"/>
              <a:buChar char="•"/>
            </a:pPr>
            <a:r>
              <a:rPr lang="en-US" dirty="0">
                <a:solidFill>
                  <a:srgbClr val="292668"/>
                </a:solidFill>
              </a:rPr>
              <a:t>Marketingbureauer og annoncører</a:t>
            </a:r>
          </a:p>
          <a:p>
            <a:pPr marL="342900" indent="-342900" algn="l">
              <a:buFont typeface="Arial" panose="020B0604020202020204" pitchFamily="34" charset="0"/>
              <a:buChar char="•"/>
            </a:pPr>
            <a:r>
              <a:rPr lang="en-US" dirty="0">
                <a:solidFill>
                  <a:srgbClr val="292668"/>
                </a:solidFill>
              </a:rPr>
              <a:t>Medieorganisationer og madjournalister</a:t>
            </a:r>
          </a:p>
          <a:p>
            <a:pPr marL="342900" indent="-342900" algn="l">
              <a:buFont typeface="Arial" panose="020B0604020202020204" pitchFamily="34" charset="0"/>
              <a:buChar char="•"/>
            </a:pPr>
            <a:r>
              <a:rPr lang="en-US" dirty="0">
                <a:solidFill>
                  <a:srgbClr val="292668"/>
                </a:solidFill>
              </a:rPr>
              <a:t>Regeringer og politiske organer</a:t>
            </a:r>
          </a:p>
          <a:p>
            <a:pPr marL="342900" indent="-342900" algn="l">
              <a:buFont typeface="Arial" panose="020B0604020202020204" pitchFamily="34" charset="0"/>
              <a:buChar char="•"/>
            </a:pPr>
            <a:r>
              <a:rPr lang="en-US" dirty="0">
                <a:solidFill>
                  <a:srgbClr val="292668"/>
                </a:solidFill>
              </a:rPr>
              <a:t>Akademiske og videnskabelige institutioner</a:t>
            </a:r>
          </a:p>
          <a:p>
            <a:pPr marL="0" indent="0" algn="l"/>
            <a:r>
              <a:rPr lang="en-US" dirty="0">
                <a:solidFill>
                  <a:srgbClr val="292668"/>
                </a:solidFill>
              </a:rPr>
              <a:t>Disse aktører har ofte adgang til platforme, finansiering og synlighed. Derfor har deres perspektiver en tendens til at dominere den offentlige debat om mad og forme opfattelsen af, hvad der anses for normalt, ønskeligt, sikkert eller bæredygtigt.</a:t>
            </a:r>
          </a:p>
        </p:txBody>
      </p:sp>
      <p:sp>
        <p:nvSpPr>
          <p:cNvPr id="14" name="Text Placeholder 1">
            <a:extLst>
              <a:ext uri="{FF2B5EF4-FFF2-40B4-BE49-F238E27FC236}">
                <a16:creationId xmlns:a16="http://schemas.microsoft.com/office/drawing/2014/main" id="{A920E321-C517-5694-EB7E-0E99D2A3A27F}"/>
              </a:ext>
            </a:extLst>
          </p:cNvPr>
          <p:cNvSpPr txBox="1">
            <a:spLocks/>
          </p:cNvSpPr>
          <p:nvPr/>
        </p:nvSpPr>
        <p:spPr>
          <a:xfrm>
            <a:off x="588579" y="252066"/>
            <a:ext cx="5728137" cy="641497"/>
          </a:xfrm>
          <a:prstGeom prst="rect">
            <a:avLst/>
          </a:prstGeom>
          <a:solidFill>
            <a:srgbClr val="F26F46"/>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8" indent="0">
              <a:lnSpc>
                <a:spcPct val="100000"/>
              </a:lnSpc>
              <a:buNone/>
            </a:pPr>
            <a:r>
              <a:rPr lang="en-US" b="1" dirty="0">
                <a:solidFill>
                  <a:schemeClr val="bg1"/>
                </a:solidFill>
              </a:rPr>
              <a:t>Hvem skaber fortællinger om mad?</a:t>
            </a:r>
          </a:p>
        </p:txBody>
      </p:sp>
    </p:spTree>
    <p:extLst>
      <p:ext uri="{BB962C8B-B14F-4D97-AF65-F5344CB8AC3E}">
        <p14:creationId xmlns:p14="http://schemas.microsoft.com/office/powerpoint/2010/main" val="3155375818"/>
      </p:ext>
    </p:extLst>
  </p:cSld>
  <p:clrMapOvr>
    <a:masterClrMapping/>
  </p:clrMapOvr>
</p:sld>
</file>

<file path=ppt/slides/slide1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101FB9-F5C2-793E-FE0D-1A1F7C1D7036}"/>
              </a:ext>
            </a:extLst>
          </p:cNvPr>
          <p:cNvSpPr>
            <a:spLocks noGrp="1"/>
          </p:cNvSpPr>
          <p:nvPr>
            <p:ph type="body" sz="quarter" idx="16"/>
          </p:nvPr>
        </p:nvSpPr>
        <p:spPr/>
        <p:txBody>
          <a:bodyPr/>
          <a:lstStyle/>
          <a:p>
            <a:r>
              <a:rPr lang="en-US" dirty="0"/>
              <a:t>Hvilke stemmer mangler eller bliver marginaliseret?</a:t>
            </a:r>
            <a:endParaRPr lang="en-GB" dirty="0"/>
          </a:p>
        </p:txBody>
      </p:sp>
      <p:sp>
        <p:nvSpPr>
          <p:cNvPr id="3" name="Text Placeholder 2">
            <a:extLst>
              <a:ext uri="{FF2B5EF4-FFF2-40B4-BE49-F238E27FC236}">
                <a16:creationId xmlns:a16="http://schemas.microsoft.com/office/drawing/2014/main" id="{89DC9E6B-479A-EC3A-9B1B-9C407F4FFA01}"/>
              </a:ext>
            </a:extLst>
          </p:cNvPr>
          <p:cNvSpPr>
            <a:spLocks noGrp="1"/>
          </p:cNvSpPr>
          <p:nvPr>
            <p:ph type="body" sz="quarter" idx="19"/>
          </p:nvPr>
        </p:nvSpPr>
        <p:spPr>
          <a:xfrm>
            <a:off x="904856" y="1632408"/>
            <a:ext cx="10052954" cy="4250335"/>
          </a:xfrm>
        </p:spPr>
        <p:txBody>
          <a:bodyPr/>
          <a:lstStyle/>
          <a:p>
            <a:pPr marL="0" indent="0" algn="just"/>
            <a:r>
              <a:rPr lang="en-US" dirty="0"/>
              <a:t>Kommunikationen om fødevarer er præget af mange stemmer, og der er en stigende anerkendelse af værdien af perspektiver, der tidligere har været mindre synlige. At inddrage erfaringer fra virkeligheden og lokal viden bidrager til at skabe rigere og mere afbalancerede fortællinger om fødevarer. </a:t>
            </a:r>
            <a:r>
              <a:rPr lang="en-US" b="1" dirty="0"/>
              <a:t>Vigtige perspektiver omfatter:</a:t>
            </a:r>
            <a:endParaRPr lang="en-US" dirty="0"/>
          </a:p>
          <a:p>
            <a:pPr marL="342900" indent="-342900" algn="just">
              <a:buFont typeface="Arial" panose="020B0604020202020204" pitchFamily="34" charset="0"/>
              <a:buChar char="•"/>
            </a:pPr>
            <a:r>
              <a:rPr lang="en-US" dirty="0"/>
              <a:t>Småbønder og fødevareproducenter</a:t>
            </a:r>
          </a:p>
          <a:p>
            <a:pPr marL="342900" indent="-342900" algn="just">
              <a:buFont typeface="Arial" panose="020B0604020202020204" pitchFamily="34" charset="0"/>
              <a:buChar char="•"/>
            </a:pPr>
            <a:r>
              <a:rPr lang="en-US" dirty="0"/>
              <a:t>Migrerende og uformelle fødevarearbejdere</a:t>
            </a:r>
          </a:p>
          <a:p>
            <a:pPr marL="342900" indent="-342900" algn="just">
              <a:buFont typeface="Arial" panose="020B0604020202020204" pitchFamily="34" charset="0"/>
              <a:buChar char="•"/>
            </a:pPr>
            <a:r>
              <a:rPr lang="en-US" dirty="0"/>
              <a:t>Indfødte og bærere af traditionel viden</a:t>
            </a:r>
          </a:p>
          <a:p>
            <a:pPr marL="342900" indent="-342900" algn="just">
              <a:buFont typeface="Arial" panose="020B0604020202020204" pitchFamily="34" charset="0"/>
              <a:buChar char="•"/>
            </a:pPr>
            <a:r>
              <a:rPr lang="en-US" dirty="0"/>
              <a:t>Lavindkomstgrupper med erfaringer med fødevareusikkerhed</a:t>
            </a:r>
          </a:p>
          <a:p>
            <a:pPr marL="342900" indent="-342900" algn="just">
              <a:buFont typeface="Arial" panose="020B0604020202020204" pitchFamily="34" charset="0"/>
              <a:buChar char="•"/>
            </a:pPr>
            <a:r>
              <a:rPr lang="en-US" dirty="0"/>
              <a:t>Kvinder og minoritetsgrupper inden for fødevarearbejdsmarkederne</a:t>
            </a:r>
          </a:p>
          <a:p>
            <a:pPr marL="0" indent="0" algn="just"/>
            <a:endParaRPr lang="en-US" dirty="0"/>
          </a:p>
          <a:p>
            <a:pPr marL="0" indent="0" algn="just"/>
            <a:r>
              <a:rPr lang="en-US" dirty="0"/>
              <a:t>Når disse stemmer inddrages, afspejler historierne om fødevarer bedre de sociale, miljømæssige og økonomiske realiteter i fødevaresystemerne. Uafhængige medieplatforme om fødevarer, såsom </a:t>
            </a:r>
            <a:r>
              <a:rPr lang="en-US" dirty="0">
                <a:hlinkClick r:id="rId2"/>
              </a:rPr>
              <a:t>Civil Eats</a:t>
            </a:r>
            <a:r>
              <a:rPr lang="en-US" dirty="0"/>
              <a:t>, støtter en mere inkluderende og gennemsigtig kommunikation om fødevarer ved at sætte fokus på fællesskab, arbejdskraft og retfærdighed.</a:t>
            </a:r>
          </a:p>
          <a:p>
            <a:pPr marL="0" indent="0" algn="just"/>
            <a:endParaRPr lang="en-GB" dirty="0"/>
          </a:p>
        </p:txBody>
      </p:sp>
    </p:spTree>
    <p:extLst>
      <p:ext uri="{BB962C8B-B14F-4D97-AF65-F5344CB8AC3E}">
        <p14:creationId xmlns:p14="http://schemas.microsoft.com/office/powerpoint/2010/main" val="438541966"/>
      </p:ext>
    </p:extLst>
  </p:cSld>
  <p:clrMapOvr>
    <a:masterClrMapping/>
  </p:clrMapOvr>
</p:sld>
</file>

<file path=ppt/slides/slide1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6"/>
          </p:nvPr>
        </p:nvSpPr>
        <p:spPr>
          <a:xfrm>
            <a:off x="896529" y="569298"/>
            <a:ext cx="4990998" cy="992652"/>
          </a:xfrm>
          <a:prstGeom prst="rect">
            <a:avLst/>
          </a:prstGeom>
        </p:spPr>
        <p:txBody>
          <a:bodyPr/>
          <a:lstStyle/>
          <a:p>
            <a:r>
              <a:rPr lang="en-GB" dirty="0"/>
              <a:t>Markedsføring og budskaber om fødevarer</a:t>
            </a:r>
            <a:endParaRPr lang="en-US" dirty="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9"/>
          </p:nvPr>
        </p:nvSpPr>
        <p:spPr>
          <a:xfrm>
            <a:off x="6818356" y="360064"/>
            <a:ext cx="4990998" cy="4102937"/>
          </a:xfrm>
          <a:prstGeom prst="rect">
            <a:avLst/>
          </a:prstGeom>
        </p:spPr>
        <p:txBody>
          <a:bodyPr/>
          <a:lstStyle/>
          <a:p>
            <a:pPr marL="0" indent="0" algn="just"/>
            <a:r>
              <a:rPr lang="en-US" b="1" dirty="0"/>
              <a:t>Markedsføring </a:t>
            </a:r>
            <a:r>
              <a:rPr lang="en-US" dirty="0"/>
              <a:t>spiller en vigtig rolle i forhold til, hvordan fødevarer opfattes og værdsættes. Gennem reklamer, emballage, branding og kampagner præsenteres fødevarer ofte på en forenklet og tiltalende måde, der påvirker forbrugernes opfattelse. Markedsføring fremhæver typisk følgende ved fødevarer:</a:t>
            </a:r>
          </a:p>
          <a:p>
            <a:pPr marL="342900" indent="-342900" algn="just">
              <a:buFont typeface="Arial" panose="020B0604020202020204" pitchFamily="34" charset="0"/>
              <a:buChar char="•"/>
            </a:pPr>
            <a:r>
              <a:rPr lang="en-US" dirty="0">
                <a:highlight>
                  <a:srgbClr val="ECC0DA"/>
                </a:highlight>
              </a:rPr>
              <a:t>Fremhæve smag, bekvemmelighed og livsstilsappel</a:t>
            </a:r>
          </a:p>
          <a:p>
            <a:pPr marL="342900" indent="-342900" algn="just">
              <a:buFont typeface="Arial" panose="020B0604020202020204" pitchFamily="34" charset="0"/>
              <a:buChar char="•"/>
            </a:pPr>
            <a:r>
              <a:rPr lang="en-US" dirty="0">
                <a:highlight>
                  <a:srgbClr val="ECC0DA"/>
                </a:highlight>
              </a:rPr>
              <a:t>Brug af påstande om sundhed, friskhed eller bæredygtighed</a:t>
            </a:r>
          </a:p>
          <a:p>
            <a:pPr marL="342900" indent="-342900" algn="just">
              <a:buFont typeface="Arial" panose="020B0604020202020204" pitchFamily="34" charset="0"/>
              <a:buChar char="•"/>
            </a:pPr>
            <a:r>
              <a:rPr lang="en-US" dirty="0">
                <a:highlight>
                  <a:srgbClr val="ECC0DA"/>
                </a:highlight>
              </a:rPr>
              <a:t>Skabe følelsesmæssige bånd gennem billeder og historiefortælling</a:t>
            </a:r>
          </a:p>
          <a:p>
            <a:pPr marL="0" indent="0" algn="just"/>
            <a:endParaRPr lang="en-US" dirty="0"/>
          </a:p>
          <a:p>
            <a:pPr marL="0" indent="0" algn="just"/>
            <a:r>
              <a:rPr lang="en-US" dirty="0"/>
              <a:t>Disse budskaber påvirker, hvad forbrugerne stoler på og vælger, hvilket gør markedsføring til en magtfuld faktor inden for fødevaresystemerne.</a:t>
            </a:r>
          </a:p>
          <a:p>
            <a:pPr marL="0" indent="0" algn="just"/>
            <a:endParaRPr lang="en-US" dirty="0"/>
          </a:p>
        </p:txBody>
      </p:sp>
      <p:pic>
        <p:nvPicPr>
          <p:cNvPr id="6" name="Picture Placeholder 58">
            <a:extLst>
              <a:ext uri="{FF2B5EF4-FFF2-40B4-BE49-F238E27FC236}">
                <a16:creationId xmlns:a16="http://schemas.microsoft.com/office/drawing/2014/main" id="{44F1BC9D-9EC0-1C26-E5CD-9C8363417B3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6349" r="6349"/>
          <a:stretch>
            <a:fillRect/>
          </a:stretch>
        </p:blipFill>
        <p:spPr/>
      </p:pic>
    </p:spTree>
    <p:extLst>
      <p:ext uri="{BB962C8B-B14F-4D97-AF65-F5344CB8AC3E}">
        <p14:creationId xmlns:p14="http://schemas.microsoft.com/office/powerpoint/2010/main" val="2155738992"/>
      </p:ext>
    </p:extLst>
  </p:cSld>
  <p:clrMapOvr>
    <a:masterClrMapping/>
  </p:clrMapOvr>
</p:sld>
</file>

<file path=ppt/slides/slide1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B6DAA5-DD1D-6D30-1579-D99D4CB75DA4}"/>
              </a:ext>
            </a:extLst>
          </p:cNvPr>
          <p:cNvSpPr>
            <a:spLocks noGrp="1"/>
          </p:cNvSpPr>
          <p:nvPr>
            <p:ph type="body" sz="quarter" idx="16"/>
          </p:nvPr>
        </p:nvSpPr>
        <p:spPr/>
        <p:txBody>
          <a:bodyPr/>
          <a:lstStyle/>
          <a:p>
            <a:r>
              <a:rPr lang="en-US" dirty="0"/>
              <a:t>Medierne og fremstillingen af mad</a:t>
            </a:r>
          </a:p>
        </p:txBody>
      </p:sp>
      <p:sp>
        <p:nvSpPr>
          <p:cNvPr id="3" name="Text Placeholder 2">
            <a:extLst>
              <a:ext uri="{FF2B5EF4-FFF2-40B4-BE49-F238E27FC236}">
                <a16:creationId xmlns:a16="http://schemas.microsoft.com/office/drawing/2014/main" id="{7B3D1139-0ACA-FE37-86D1-6DD34A73390A}"/>
              </a:ext>
            </a:extLst>
          </p:cNvPr>
          <p:cNvSpPr>
            <a:spLocks noGrp="1"/>
          </p:cNvSpPr>
          <p:nvPr>
            <p:ph type="body" sz="quarter" idx="19"/>
          </p:nvPr>
        </p:nvSpPr>
        <p:spPr/>
        <p:txBody>
          <a:bodyPr/>
          <a:lstStyle/>
          <a:p>
            <a:pPr marL="0" indent="0" algn="just"/>
            <a:r>
              <a:rPr lang="en-US" dirty="0"/>
              <a:t>Medierne, herunder tv, trykte medier og onlinejournalistik, er med til at forme offentlighedens forståelse af fødevareproblematikker. Mediedækningen har indflydelse på, hvordan emner som ernæring, bæredygtighed, fødevaresikkerhed og innovation diskuteres og prioriteres. Den måde, hvorpå fødevarehistorier udvælges og fremstilles, har betydning for, hvilke problemstillinger der får opmærksomhed, og hvilke der overses. Mediernes fremstilling af fødevarer kan:</a:t>
            </a:r>
          </a:p>
          <a:p>
            <a:pPr marL="0" indent="0" algn="just"/>
            <a:endParaRPr lang="en-US" dirty="0"/>
          </a:p>
          <a:p>
            <a:pPr marL="0" indent="0" algn="just"/>
            <a:endParaRPr lang="en-GB" dirty="0"/>
          </a:p>
        </p:txBody>
      </p:sp>
      <p:sp>
        <p:nvSpPr>
          <p:cNvPr id="4" name="Freeform 1">
            <a:extLst>
              <a:ext uri="{FF2B5EF4-FFF2-40B4-BE49-F238E27FC236}">
                <a16:creationId xmlns:a16="http://schemas.microsoft.com/office/drawing/2014/main" id="{1971E9FA-1B3D-F1B3-5824-695BC3518379}"/>
              </a:ext>
            </a:extLst>
          </p:cNvPr>
          <p:cNvSpPr>
            <a:spLocks noChangeArrowheads="1"/>
          </p:cNvSpPr>
          <p:nvPr/>
        </p:nvSpPr>
        <p:spPr bwMode="auto">
          <a:xfrm>
            <a:off x="2128957" y="4260398"/>
            <a:ext cx="2513093" cy="2327328"/>
          </a:xfrm>
          <a:custGeom>
            <a:avLst/>
            <a:gdLst>
              <a:gd name="T0" fmla="*/ 4116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6 w 4381"/>
              <a:gd name="T15" fmla="*/ 0 h 3421"/>
              <a:gd name="T16" fmla="*/ 4116 w 4381"/>
              <a:gd name="T17" fmla="*/ 0 h 3421"/>
              <a:gd name="T18" fmla="*/ 4380 w 4381"/>
              <a:gd name="T19" fmla="*/ 264 h 3421"/>
              <a:gd name="T20" fmla="*/ 4380 w 4381"/>
              <a:gd name="T21" fmla="*/ 3155 h 3421"/>
              <a:gd name="T22" fmla="*/ 4380 w 4381"/>
              <a:gd name="T23" fmla="*/ 3155 h 3421"/>
              <a:gd name="T24" fmla="*/ 4116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6" y="3420"/>
                </a:moveTo>
                <a:lnTo>
                  <a:pt x="264" y="3420"/>
                </a:lnTo>
                <a:lnTo>
                  <a:pt x="264" y="3420"/>
                </a:lnTo>
                <a:cubicBezTo>
                  <a:pt x="118" y="3420"/>
                  <a:pt x="0" y="3302"/>
                  <a:pt x="0" y="3155"/>
                </a:cubicBezTo>
                <a:lnTo>
                  <a:pt x="0" y="264"/>
                </a:lnTo>
                <a:lnTo>
                  <a:pt x="0" y="264"/>
                </a:lnTo>
                <a:cubicBezTo>
                  <a:pt x="0" y="118"/>
                  <a:pt x="118" y="0"/>
                  <a:pt x="264" y="0"/>
                </a:cubicBezTo>
                <a:lnTo>
                  <a:pt x="4116" y="0"/>
                </a:lnTo>
                <a:lnTo>
                  <a:pt x="4116" y="0"/>
                </a:lnTo>
                <a:cubicBezTo>
                  <a:pt x="4262" y="0"/>
                  <a:pt x="4380" y="118"/>
                  <a:pt x="4380" y="264"/>
                </a:cubicBezTo>
                <a:lnTo>
                  <a:pt x="4380" y="3155"/>
                </a:lnTo>
                <a:lnTo>
                  <a:pt x="4380" y="3155"/>
                </a:lnTo>
                <a:cubicBezTo>
                  <a:pt x="4380" y="3302"/>
                  <a:pt x="4262" y="3420"/>
                  <a:pt x="4116" y="3420"/>
                </a:cubicBezTo>
              </a:path>
            </a:pathLst>
          </a:custGeom>
          <a:solidFill>
            <a:srgbClr val="55854D"/>
          </a:solidFill>
          <a:ln>
            <a:noFill/>
          </a:ln>
          <a:effectLst/>
        </p:spPr>
        <p:txBody>
          <a:bodyPr wrap="none" anchor="ctr"/>
          <a:lstStyle/>
          <a:p>
            <a:endParaRPr lang="en-US" sz="900" dirty="0"/>
          </a:p>
        </p:txBody>
      </p:sp>
      <p:sp>
        <p:nvSpPr>
          <p:cNvPr id="5" name="Freeform 244">
            <a:extLst>
              <a:ext uri="{FF2B5EF4-FFF2-40B4-BE49-F238E27FC236}">
                <a16:creationId xmlns:a16="http://schemas.microsoft.com/office/drawing/2014/main" id="{42DB3984-6C12-7BAA-1D1F-1366F3173C18}"/>
              </a:ext>
            </a:extLst>
          </p:cNvPr>
          <p:cNvSpPr>
            <a:spLocks noChangeArrowheads="1"/>
          </p:cNvSpPr>
          <p:nvPr/>
        </p:nvSpPr>
        <p:spPr bwMode="auto">
          <a:xfrm>
            <a:off x="4839453" y="4260398"/>
            <a:ext cx="2513094" cy="2327328"/>
          </a:xfrm>
          <a:custGeom>
            <a:avLst/>
            <a:gdLst>
              <a:gd name="T0" fmla="*/ 4115 w 4381"/>
              <a:gd name="T1" fmla="*/ 3420 h 3421"/>
              <a:gd name="T2" fmla="*/ 265 w 4381"/>
              <a:gd name="T3" fmla="*/ 3420 h 3421"/>
              <a:gd name="T4" fmla="*/ 265 w 4381"/>
              <a:gd name="T5" fmla="*/ 3420 h 3421"/>
              <a:gd name="T6" fmla="*/ 0 w 4381"/>
              <a:gd name="T7" fmla="*/ 3155 h 3421"/>
              <a:gd name="T8" fmla="*/ 0 w 4381"/>
              <a:gd name="T9" fmla="*/ 264 h 3421"/>
              <a:gd name="T10" fmla="*/ 0 w 4381"/>
              <a:gd name="T11" fmla="*/ 264 h 3421"/>
              <a:gd name="T12" fmla="*/ 265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5" y="3420"/>
                </a:lnTo>
                <a:lnTo>
                  <a:pt x="265" y="3420"/>
                </a:lnTo>
                <a:cubicBezTo>
                  <a:pt x="118" y="3420"/>
                  <a:pt x="0" y="3302"/>
                  <a:pt x="0" y="3155"/>
                </a:cubicBezTo>
                <a:lnTo>
                  <a:pt x="0" y="264"/>
                </a:lnTo>
                <a:lnTo>
                  <a:pt x="0" y="264"/>
                </a:lnTo>
                <a:cubicBezTo>
                  <a:pt x="0" y="118"/>
                  <a:pt x="118" y="0"/>
                  <a:pt x="265"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ECC0DA"/>
          </a:solidFill>
          <a:ln>
            <a:noFill/>
          </a:ln>
          <a:effectLst/>
        </p:spPr>
        <p:txBody>
          <a:bodyPr wrap="none" anchor="ctr"/>
          <a:lstStyle/>
          <a:p>
            <a:endParaRPr lang="en-US" sz="900"/>
          </a:p>
        </p:txBody>
      </p:sp>
      <p:sp>
        <p:nvSpPr>
          <p:cNvPr id="6" name="Freeform 320">
            <a:extLst>
              <a:ext uri="{FF2B5EF4-FFF2-40B4-BE49-F238E27FC236}">
                <a16:creationId xmlns:a16="http://schemas.microsoft.com/office/drawing/2014/main" id="{8D5C9EEC-16B8-1604-71FC-F11879C78376}"/>
              </a:ext>
            </a:extLst>
          </p:cNvPr>
          <p:cNvSpPr>
            <a:spLocks noChangeArrowheads="1"/>
          </p:cNvSpPr>
          <p:nvPr/>
        </p:nvSpPr>
        <p:spPr bwMode="auto">
          <a:xfrm>
            <a:off x="7468964" y="4260398"/>
            <a:ext cx="2513093" cy="2327328"/>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1" y="0"/>
                  <a:pt x="4380" y="118"/>
                  <a:pt x="4380" y="264"/>
                </a:cubicBezTo>
                <a:lnTo>
                  <a:pt x="4380" y="3155"/>
                </a:lnTo>
                <a:lnTo>
                  <a:pt x="4380" y="3155"/>
                </a:lnTo>
                <a:cubicBezTo>
                  <a:pt x="4380" y="3302"/>
                  <a:pt x="4261" y="3420"/>
                  <a:pt x="4115" y="3420"/>
                </a:cubicBezTo>
              </a:path>
            </a:pathLst>
          </a:custGeom>
          <a:solidFill>
            <a:srgbClr val="F26F46"/>
          </a:solidFill>
          <a:ln>
            <a:noFill/>
          </a:ln>
          <a:effectLst/>
        </p:spPr>
        <p:txBody>
          <a:bodyPr wrap="none" anchor="ctr"/>
          <a:lstStyle/>
          <a:p>
            <a:endParaRPr lang="en-US" sz="900"/>
          </a:p>
        </p:txBody>
      </p:sp>
      <p:sp>
        <p:nvSpPr>
          <p:cNvPr id="8" name="TextBox 7">
            <a:extLst>
              <a:ext uri="{FF2B5EF4-FFF2-40B4-BE49-F238E27FC236}">
                <a16:creationId xmlns:a16="http://schemas.microsoft.com/office/drawing/2014/main" id="{FBC09EF4-006E-24C3-A735-B91E3B5A3746}"/>
              </a:ext>
            </a:extLst>
          </p:cNvPr>
          <p:cNvSpPr txBox="1"/>
          <p:nvPr/>
        </p:nvSpPr>
        <p:spPr>
          <a:xfrm>
            <a:off x="2448911" y="4770961"/>
            <a:ext cx="1944413" cy="1323439"/>
          </a:xfrm>
          <a:prstGeom prst="rect">
            <a:avLst/>
          </a:prstGeom>
          <a:noFill/>
        </p:spPr>
        <p:txBody>
          <a:bodyPr wrap="square">
            <a:spAutoFit/>
          </a:bodyPr>
          <a:lstStyle/>
          <a:p>
            <a:pPr marL="0" indent="0" algn="ctr"/>
            <a:r>
              <a:rPr lang="en-US" sz="2000" b="1" dirty="0">
                <a:solidFill>
                  <a:schemeClr val="bg1"/>
                </a:solidFill>
              </a:rPr>
              <a:t>Øge bevidstheden om udfordringer og løsninger i fødevaresystemet</a:t>
            </a:r>
          </a:p>
        </p:txBody>
      </p:sp>
      <p:sp>
        <p:nvSpPr>
          <p:cNvPr id="10" name="TextBox 9">
            <a:extLst>
              <a:ext uri="{FF2B5EF4-FFF2-40B4-BE49-F238E27FC236}">
                <a16:creationId xmlns:a16="http://schemas.microsoft.com/office/drawing/2014/main" id="{8AA604B3-ADA0-D1EC-7A5F-20CBBF4FB8FF}"/>
              </a:ext>
            </a:extLst>
          </p:cNvPr>
          <p:cNvSpPr txBox="1"/>
          <p:nvPr/>
        </p:nvSpPr>
        <p:spPr>
          <a:xfrm>
            <a:off x="5008740" y="4770961"/>
            <a:ext cx="2174520" cy="1323439"/>
          </a:xfrm>
          <a:prstGeom prst="rect">
            <a:avLst/>
          </a:prstGeom>
          <a:noFill/>
        </p:spPr>
        <p:txBody>
          <a:bodyPr wrap="square">
            <a:spAutoFit/>
          </a:bodyPr>
          <a:lstStyle/>
          <a:p>
            <a:pPr marL="0" indent="0" algn="ctr"/>
            <a:r>
              <a:rPr lang="en-US" sz="2000" b="1" dirty="0">
                <a:solidFill>
                  <a:schemeClr val="bg1"/>
                </a:solidFill>
              </a:rPr>
              <a:t>Form den offentlige debat og opinion om fødevarerelaterede emner</a:t>
            </a:r>
          </a:p>
        </p:txBody>
      </p:sp>
      <p:sp>
        <p:nvSpPr>
          <p:cNvPr id="12" name="TextBox 11">
            <a:extLst>
              <a:ext uri="{FF2B5EF4-FFF2-40B4-BE49-F238E27FC236}">
                <a16:creationId xmlns:a16="http://schemas.microsoft.com/office/drawing/2014/main" id="{33A66F8B-BE10-EB04-5CDB-9D818DBB700D}"/>
              </a:ext>
            </a:extLst>
          </p:cNvPr>
          <p:cNvSpPr txBox="1"/>
          <p:nvPr/>
        </p:nvSpPr>
        <p:spPr>
          <a:xfrm>
            <a:off x="7635066" y="4813737"/>
            <a:ext cx="2108023" cy="1015663"/>
          </a:xfrm>
          <a:prstGeom prst="rect">
            <a:avLst/>
          </a:prstGeom>
          <a:noFill/>
        </p:spPr>
        <p:txBody>
          <a:bodyPr wrap="square">
            <a:spAutoFit/>
          </a:bodyPr>
          <a:lstStyle/>
          <a:p>
            <a:pPr marL="0" indent="0" algn="ctr"/>
            <a:r>
              <a:rPr lang="en-US" sz="2000" b="1" dirty="0">
                <a:solidFill>
                  <a:schemeClr val="bg1"/>
                </a:solidFill>
              </a:rPr>
              <a:t>Forenkle komplekse emner, så de passer til nyhedsformater eller trends</a:t>
            </a:r>
          </a:p>
        </p:txBody>
      </p:sp>
    </p:spTree>
    <p:extLst>
      <p:ext uri="{BB962C8B-B14F-4D97-AF65-F5344CB8AC3E}">
        <p14:creationId xmlns:p14="http://schemas.microsoft.com/office/powerpoint/2010/main" val="1532202288"/>
      </p:ext>
    </p:extLst>
  </p:cSld>
  <p:clrMapOvr>
    <a:masterClrMapping/>
  </p:clrMapOvr>
</p:sld>
</file>

<file path=ppt/slides/slide1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DC4718-1B30-8AC4-ED0E-C6FF1AA49144}"/>
              </a:ext>
            </a:extLst>
          </p:cNvPr>
          <p:cNvSpPr>
            <a:spLocks noGrp="1"/>
          </p:cNvSpPr>
          <p:nvPr>
            <p:ph type="body" sz="quarter" idx="18"/>
          </p:nvPr>
        </p:nvSpPr>
        <p:spPr/>
        <p:txBody>
          <a:bodyPr/>
          <a:lstStyle/>
          <a:p>
            <a:pPr marL="0" indent="0" algn="just"/>
            <a:r>
              <a:rPr lang="en-US" dirty="0"/>
              <a:t>Digitale platforme har revolutioneret kommunikationen om mad ved at muliggøre hurtigere deling og bredere deltagelse. Sociale medier, blogs og videoplatforme giver mærker, undervisere, influencere og fællesskaber mulighed for at kommunikere direkte med publikum, hvilket øger synligheden af mangfoldige madhistorier og -oplevelser. Disse platforme spiller en vigtig rolle i udformningen af kostvaner, tendenser og forbrugeradfærd, samtidig med at de understøtter læring, dialog og offentlig engagement omkring fødevaresystemer. På europæisk plan </a:t>
            </a:r>
            <a:r>
              <a:rPr lang="en-US" dirty="0"/>
              <a:t>fremhæver </a:t>
            </a:r>
            <a:r>
              <a:rPr lang="en-US" dirty="0"/>
              <a:t>Europa-Kommissionens </a:t>
            </a:r>
            <a:r>
              <a:rPr lang="en-US" b="1" dirty="0">
                <a:hlinkClick r:id="rId2"/>
              </a:rPr>
              <a:t>"Fra jord til bord</a:t>
            </a:r>
            <a:r>
              <a:rPr lang="en-US" dirty="0"/>
              <a:t>"</a:t>
            </a:r>
            <a:r>
              <a:rPr lang="en-US" b="1" dirty="0">
                <a:hlinkClick r:id="rId2"/>
              </a:rPr>
              <a:t>-strategi </a:t>
            </a:r>
            <a:r>
              <a:rPr lang="en-US" dirty="0"/>
              <a:t>vigtigheden af klar, gennemsigtig og troværdig kommunikation for at hjælpe borgerne med at træffe informerede og bæredygtige valg om mad.</a:t>
            </a:r>
          </a:p>
        </p:txBody>
      </p:sp>
      <p:sp>
        <p:nvSpPr>
          <p:cNvPr id="3" name="Text Placeholder 2">
            <a:extLst>
              <a:ext uri="{FF2B5EF4-FFF2-40B4-BE49-F238E27FC236}">
                <a16:creationId xmlns:a16="http://schemas.microsoft.com/office/drawing/2014/main" id="{2544A192-1148-7A4E-06B0-CBF179F190FA}"/>
              </a:ext>
            </a:extLst>
          </p:cNvPr>
          <p:cNvSpPr>
            <a:spLocks noGrp="1"/>
          </p:cNvSpPr>
          <p:nvPr>
            <p:ph type="body" sz="quarter" idx="16"/>
          </p:nvPr>
        </p:nvSpPr>
        <p:spPr>
          <a:xfrm>
            <a:off x="600999" y="835090"/>
            <a:ext cx="3252544" cy="1774519"/>
          </a:xfrm>
        </p:spPr>
        <p:txBody>
          <a:bodyPr/>
          <a:lstStyle/>
          <a:p>
            <a:r>
              <a:rPr lang="en-US" dirty="0"/>
              <a:t>Digitale platforme og etisk kommunikation</a:t>
            </a:r>
            <a:endParaRPr lang="en-GB" dirty="0"/>
          </a:p>
        </p:txBody>
      </p:sp>
    </p:spTree>
    <p:extLst>
      <p:ext uri="{BB962C8B-B14F-4D97-AF65-F5344CB8AC3E}">
        <p14:creationId xmlns:p14="http://schemas.microsoft.com/office/powerpoint/2010/main" val="3775048181"/>
      </p:ext>
    </p:extLst>
  </p:cSld>
  <p:clrMapOvr>
    <a:masterClrMapping/>
  </p:clrMapOvr>
</p:sld>
</file>

<file path=ppt/slides/slide1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B4596-072A-3EA3-21A7-E2BF516A2469}"/>
              </a:ext>
            </a:extLst>
          </p:cNvPr>
          <p:cNvSpPr>
            <a:spLocks noGrp="1"/>
          </p:cNvSpPr>
          <p:nvPr>
            <p:ph type="body" sz="quarter" idx="18"/>
          </p:nvPr>
        </p:nvSpPr>
        <p:spPr>
          <a:xfrm>
            <a:off x="552821" y="1595713"/>
            <a:ext cx="5163637" cy="3666574"/>
          </a:xfrm>
        </p:spPr>
        <p:txBody>
          <a:bodyPr/>
          <a:lstStyle/>
          <a:p>
            <a:pPr marL="0" indent="0" algn="just"/>
            <a:r>
              <a:rPr lang="en-US" dirty="0"/>
              <a:t>Effektiv kommunikation om fødevarer er vigtig, ikke kun for klarhedens skyld, men også for retfærdighed og tillid. Etisk kommunikation indebærer, at man er åben om kilder, produktionsmetoder og værdier og undgår vildledende påstande eller overdrivelser. Det betyder også, at man anerkender den indflydelse, budskaber kan have på folks valg, kulturer og trivsel. Når kommunikatører handler ansvarligt, styrker de tilliden mellem producenter, forbrugere og samfundet som helhed og bidrager til mere velinformerede og inkluderende fødevaresystemer.</a:t>
            </a:r>
          </a:p>
          <a:p>
            <a:pPr marL="0" indent="0" algn="just"/>
            <a:endParaRPr lang="en-GB" dirty="0"/>
          </a:p>
        </p:txBody>
      </p:sp>
      <p:sp>
        <p:nvSpPr>
          <p:cNvPr id="3" name="Text Placeholder 2">
            <a:extLst>
              <a:ext uri="{FF2B5EF4-FFF2-40B4-BE49-F238E27FC236}">
                <a16:creationId xmlns:a16="http://schemas.microsoft.com/office/drawing/2014/main" id="{C3020317-F180-05BF-410E-E6519CEF2479}"/>
              </a:ext>
            </a:extLst>
          </p:cNvPr>
          <p:cNvSpPr>
            <a:spLocks noGrp="1"/>
          </p:cNvSpPr>
          <p:nvPr>
            <p:ph type="body" sz="quarter" idx="16"/>
          </p:nvPr>
        </p:nvSpPr>
        <p:spPr>
          <a:xfrm>
            <a:off x="552821" y="350341"/>
            <a:ext cx="4990998" cy="992652"/>
          </a:xfrm>
        </p:spPr>
        <p:txBody>
          <a:bodyPr/>
          <a:lstStyle/>
          <a:p>
            <a:r>
              <a:rPr lang="en-US" dirty="0"/>
              <a:t>Etiske ansvar i fødevarekommunikation</a:t>
            </a:r>
          </a:p>
          <a:p>
            <a:endParaRPr lang="en-GB" dirty="0"/>
          </a:p>
        </p:txBody>
      </p:sp>
      <p:pic>
        <p:nvPicPr>
          <p:cNvPr id="6" name="Picture Placeholder 5" descr="Herbs on bundles on a wood table">
            <a:extLst>
              <a:ext uri="{FF2B5EF4-FFF2-40B4-BE49-F238E27FC236}">
                <a16:creationId xmlns:a16="http://schemas.microsoft.com/office/drawing/2014/main" id="{46082CFE-7505-9D46-4074-05999A17358E}"/>
              </a:ext>
            </a:extLst>
          </p:cNvPr>
          <p:cNvPicPr>
            <a:picLocks noGrp="1" noChangeAspect="1"/>
          </p:cNvPicPr>
          <p:nvPr>
            <p:ph type="pic" sz="quarter" idx="19"/>
          </p:nvPr>
        </p:nvPicPr>
        <p:blipFill>
          <a:blip r:embed="rId2"/>
          <a:srcRect l="23911" r="23911"/>
          <a:stretch>
            <a:fillRect/>
          </a:stretch>
        </p:blipFill>
        <p:spPr/>
      </p:pic>
    </p:spTree>
    <p:extLst>
      <p:ext uri="{BB962C8B-B14F-4D97-AF65-F5344CB8AC3E}">
        <p14:creationId xmlns:p14="http://schemas.microsoft.com/office/powerpoint/2010/main" val="2156381677"/>
      </p:ext>
    </p:extLst>
  </p:cSld>
  <p:clrMapOvr>
    <a:masterClrMapping/>
  </p:clrMapOvr>
</p:sld>
</file>

<file path=ppt/slides/slide1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C180AA-12DC-09B9-05F5-247E2E9D6902}"/>
              </a:ext>
            </a:extLst>
          </p:cNvPr>
          <p:cNvSpPr>
            <a:spLocks noGrp="1"/>
          </p:cNvSpPr>
          <p:nvPr>
            <p:ph type="body" sz="quarter" idx="16"/>
          </p:nvPr>
        </p:nvSpPr>
        <p:spPr/>
        <p:txBody>
          <a:bodyPr/>
          <a:lstStyle/>
          <a:p>
            <a:r>
              <a:rPr lang="en-GB" dirty="0"/>
              <a:t>VIDEO – Digital madfortælling og markedsføring</a:t>
            </a:r>
          </a:p>
        </p:txBody>
      </p:sp>
      <p:sp>
        <p:nvSpPr>
          <p:cNvPr id="3" name="Text Placeholder 2">
            <a:extLst>
              <a:ext uri="{FF2B5EF4-FFF2-40B4-BE49-F238E27FC236}">
                <a16:creationId xmlns:a16="http://schemas.microsoft.com/office/drawing/2014/main" id="{2F968EE7-A801-D265-0E4C-E8138C22A165}"/>
              </a:ext>
            </a:extLst>
          </p:cNvPr>
          <p:cNvSpPr>
            <a:spLocks noGrp="1"/>
          </p:cNvSpPr>
          <p:nvPr>
            <p:ph type="body" sz="quarter" idx="19"/>
          </p:nvPr>
        </p:nvSpPr>
        <p:spPr/>
        <p:txBody>
          <a:bodyPr/>
          <a:lstStyle/>
          <a:p>
            <a:pPr marL="0" indent="0" algn="just"/>
            <a:r>
              <a:rPr lang="en-US" dirty="0"/>
              <a:t>Denne video undersøger, hvordan storytelling styrker markedsføringen af fødevarer ved at hjælpe brands med at skabe en følelsesmæssig forbindelse til publikum, fremhæve værdier og traditioner og gøre produkterne mindeværdige. Den illustrerer, hvordan digital storytelling bruges til at dele fortællinger om madkultur, produktion og brandidentitet – nøglekompetencer for at forstå moderne kommunikation om mad.</a:t>
            </a:r>
            <a:endParaRPr lang="en-GB" dirty="0"/>
          </a:p>
        </p:txBody>
      </p:sp>
      <p:pic>
        <p:nvPicPr>
          <p:cNvPr id="5" name="Online Media 4" title="The Power of Story Telling in Food Marketing">
            <a:hlinkClick r:id="" action="ppaction://media"/>
            <a:extLst>
              <a:ext uri="{FF2B5EF4-FFF2-40B4-BE49-F238E27FC236}">
                <a16:creationId xmlns:a16="http://schemas.microsoft.com/office/drawing/2014/main" id="{1CAE665C-37BA-38F4-7006-7093DEFBE14E}"/>
              </a:ext>
            </a:extLst>
          </p:cNvPr>
          <p:cNvPicPr>
            <a:picLocks noRot="1" noChangeAspect="1"/>
          </p:cNvPicPr>
          <p:nvPr>
            <a:videoFile r:link="rId1"/>
          </p:nvPr>
        </p:nvPicPr>
        <p:blipFill>
          <a:blip r:embed="rId3"/>
          <a:srcRect r="11079"/>
          <a:stretch>
            <a:fillRect/>
          </a:stretch>
        </p:blipFill>
        <p:spPr>
          <a:xfrm>
            <a:off x="1016000" y="2410967"/>
            <a:ext cx="5080000" cy="3227833"/>
          </a:xfrm>
          <a:prstGeom prst="rect">
            <a:avLst/>
          </a:prstGeom>
        </p:spPr>
      </p:pic>
    </p:spTree>
    <p:extLst>
      <p:ext uri="{BB962C8B-B14F-4D97-AF65-F5344CB8AC3E}">
        <p14:creationId xmlns:p14="http://schemas.microsoft.com/office/powerpoint/2010/main" val="37442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5F1E8F0-9BC9-D119-6083-A1D17D7C6051}"/>
              </a:ext>
            </a:extLst>
          </p:cNvPr>
          <p:cNvSpPr>
            <a:spLocks noGrp="1"/>
          </p:cNvSpPr>
          <p:nvPr>
            <p:ph type="body" sz="quarter" idx="10"/>
          </p:nvPr>
        </p:nvSpPr>
        <p:spPr/>
        <p:txBody>
          <a:bodyPr/>
          <a:lstStyle/>
          <a:p>
            <a:r>
              <a:rPr lang="en-US" dirty="0"/>
              <a:t>INDHOLDSFORTEGNELSE</a:t>
            </a:r>
          </a:p>
        </p:txBody>
      </p:sp>
      <p:sp>
        <p:nvSpPr>
          <p:cNvPr id="4" name="Text Placeholder 3">
            <a:extLst>
              <a:ext uri="{FF2B5EF4-FFF2-40B4-BE49-F238E27FC236}">
                <a16:creationId xmlns:a16="http://schemas.microsoft.com/office/drawing/2014/main" id="{0B64A7B8-7825-5103-00F3-B9E4EA1B4487}"/>
              </a:ext>
            </a:extLst>
          </p:cNvPr>
          <p:cNvSpPr>
            <a:spLocks noGrp="1"/>
          </p:cNvSpPr>
          <p:nvPr>
            <p:ph type="body" sz="quarter" idx="14"/>
          </p:nvPr>
        </p:nvSpPr>
        <p:spPr/>
        <p:txBody>
          <a:bodyPr/>
          <a:lstStyle/>
          <a:p>
            <a:r>
              <a:rPr lang="en-US" dirty="0"/>
              <a:t>Introduktion og læringsmål</a:t>
            </a:r>
          </a:p>
        </p:txBody>
      </p:sp>
      <p:sp>
        <p:nvSpPr>
          <p:cNvPr id="5" name="Text Placeholder 4">
            <a:extLst>
              <a:ext uri="{FF2B5EF4-FFF2-40B4-BE49-F238E27FC236}">
                <a16:creationId xmlns:a16="http://schemas.microsoft.com/office/drawing/2014/main" id="{8DCFBF39-FA3B-67DC-90A4-DF069BBA88F3}"/>
              </a:ext>
            </a:extLst>
          </p:cNvPr>
          <p:cNvSpPr>
            <a:spLocks noGrp="1"/>
          </p:cNvSpPr>
          <p:nvPr>
            <p:ph type="body" sz="quarter" idx="15"/>
          </p:nvPr>
        </p:nvSpPr>
        <p:spPr/>
        <p:txBody>
          <a:bodyPr/>
          <a:lstStyle/>
          <a:p>
            <a:r>
              <a:rPr lang="en-US" dirty="0"/>
              <a:t>01</a:t>
            </a:r>
          </a:p>
        </p:txBody>
      </p:sp>
      <p:sp>
        <p:nvSpPr>
          <p:cNvPr id="6" name="Text Placeholder 5">
            <a:extLst>
              <a:ext uri="{FF2B5EF4-FFF2-40B4-BE49-F238E27FC236}">
                <a16:creationId xmlns:a16="http://schemas.microsoft.com/office/drawing/2014/main" id="{4EB23375-653C-7DE6-AC4B-16E02D64191B}"/>
              </a:ext>
            </a:extLst>
          </p:cNvPr>
          <p:cNvSpPr>
            <a:spLocks noGrp="1"/>
          </p:cNvSpPr>
          <p:nvPr>
            <p:ph type="body" sz="quarter" idx="29"/>
          </p:nvPr>
        </p:nvSpPr>
        <p:spPr/>
        <p:txBody>
          <a:bodyPr/>
          <a:lstStyle/>
          <a:p>
            <a:r>
              <a:rPr lang="en-US" dirty="0"/>
              <a:t>02</a:t>
            </a:r>
          </a:p>
        </p:txBody>
      </p:sp>
      <p:sp>
        <p:nvSpPr>
          <p:cNvPr id="7" name="Text Placeholder 6">
            <a:extLst>
              <a:ext uri="{FF2B5EF4-FFF2-40B4-BE49-F238E27FC236}">
                <a16:creationId xmlns:a16="http://schemas.microsoft.com/office/drawing/2014/main" id="{6223FA0E-247D-D9A0-B6F2-989D47FD1B7B}"/>
              </a:ext>
            </a:extLst>
          </p:cNvPr>
          <p:cNvSpPr>
            <a:spLocks noGrp="1"/>
          </p:cNvSpPr>
          <p:nvPr>
            <p:ph type="body" sz="quarter" idx="30"/>
          </p:nvPr>
        </p:nvSpPr>
        <p:spPr/>
        <p:txBody>
          <a:bodyPr/>
          <a:lstStyle/>
          <a:p>
            <a:r>
              <a:rPr lang="en-US" dirty="0"/>
              <a:t>Kommunikation og historiefortælling i fødevaresystemer</a:t>
            </a:r>
          </a:p>
        </p:txBody>
      </p:sp>
      <p:sp>
        <p:nvSpPr>
          <p:cNvPr id="8" name="Text Placeholder 7">
            <a:extLst>
              <a:ext uri="{FF2B5EF4-FFF2-40B4-BE49-F238E27FC236}">
                <a16:creationId xmlns:a16="http://schemas.microsoft.com/office/drawing/2014/main" id="{EE9907E9-3557-65F0-07F2-880BA1859012}"/>
              </a:ext>
            </a:extLst>
          </p:cNvPr>
          <p:cNvSpPr>
            <a:spLocks noGrp="1"/>
          </p:cNvSpPr>
          <p:nvPr>
            <p:ph type="body" sz="quarter" idx="31"/>
          </p:nvPr>
        </p:nvSpPr>
        <p:spPr/>
        <p:txBody>
          <a:bodyPr/>
          <a:lstStyle/>
          <a:p>
            <a:r>
              <a:rPr lang="en-US" dirty="0"/>
              <a:t>03</a:t>
            </a:r>
          </a:p>
        </p:txBody>
      </p:sp>
      <p:sp>
        <p:nvSpPr>
          <p:cNvPr id="9" name="Text Placeholder 8">
            <a:extLst>
              <a:ext uri="{FF2B5EF4-FFF2-40B4-BE49-F238E27FC236}">
                <a16:creationId xmlns:a16="http://schemas.microsoft.com/office/drawing/2014/main" id="{66DC35D7-B9E1-F7E8-2A8F-1FC2D3CBDAE5}"/>
              </a:ext>
            </a:extLst>
          </p:cNvPr>
          <p:cNvSpPr>
            <a:spLocks noGrp="1"/>
          </p:cNvSpPr>
          <p:nvPr>
            <p:ph type="body" sz="quarter" idx="32"/>
          </p:nvPr>
        </p:nvSpPr>
        <p:spPr/>
        <p:txBody>
          <a:bodyPr/>
          <a:lstStyle/>
          <a:p>
            <a:r>
              <a:rPr lang="en-US" dirty="0"/>
              <a:t>Samarbejde på tværs af uddannelse, industri og samfund</a:t>
            </a:r>
          </a:p>
        </p:txBody>
      </p:sp>
      <p:sp>
        <p:nvSpPr>
          <p:cNvPr id="10" name="Text Placeholder 9">
            <a:extLst>
              <a:ext uri="{FF2B5EF4-FFF2-40B4-BE49-F238E27FC236}">
                <a16:creationId xmlns:a16="http://schemas.microsoft.com/office/drawing/2014/main" id="{9B99DB50-2639-C722-31B4-9AA2883D7EB0}"/>
              </a:ext>
            </a:extLst>
          </p:cNvPr>
          <p:cNvSpPr>
            <a:spLocks noGrp="1"/>
          </p:cNvSpPr>
          <p:nvPr>
            <p:ph type="body" sz="quarter" idx="33"/>
          </p:nvPr>
        </p:nvSpPr>
        <p:spPr/>
        <p:txBody>
          <a:bodyPr/>
          <a:lstStyle/>
          <a:p>
            <a:r>
              <a:rPr lang="en-US" dirty="0"/>
              <a:t>04</a:t>
            </a:r>
          </a:p>
        </p:txBody>
      </p:sp>
      <p:sp>
        <p:nvSpPr>
          <p:cNvPr id="11" name="Text Placeholder 10">
            <a:extLst>
              <a:ext uri="{FF2B5EF4-FFF2-40B4-BE49-F238E27FC236}">
                <a16:creationId xmlns:a16="http://schemas.microsoft.com/office/drawing/2014/main" id="{A6E22E7A-78A9-83C7-F1A9-ACFE1DD40E11}"/>
              </a:ext>
            </a:extLst>
          </p:cNvPr>
          <p:cNvSpPr>
            <a:spLocks noGrp="1"/>
          </p:cNvSpPr>
          <p:nvPr>
            <p:ph type="body" sz="quarter" idx="34"/>
          </p:nvPr>
        </p:nvSpPr>
        <p:spPr/>
        <p:txBody>
          <a:bodyPr/>
          <a:lstStyle/>
          <a:p>
            <a:r>
              <a:rPr lang="en-US" dirty="0"/>
              <a:t>Servicebaseret læring og samfundsengagement</a:t>
            </a:r>
          </a:p>
        </p:txBody>
      </p:sp>
      <p:sp>
        <p:nvSpPr>
          <p:cNvPr id="12" name="Text Placeholder 11">
            <a:extLst>
              <a:ext uri="{FF2B5EF4-FFF2-40B4-BE49-F238E27FC236}">
                <a16:creationId xmlns:a16="http://schemas.microsoft.com/office/drawing/2014/main" id="{C570D5EE-43BE-EBB3-E8CC-FE93546EDAA5}"/>
              </a:ext>
            </a:extLst>
          </p:cNvPr>
          <p:cNvSpPr>
            <a:spLocks noGrp="1"/>
          </p:cNvSpPr>
          <p:nvPr>
            <p:ph type="body" sz="quarter" idx="35"/>
          </p:nvPr>
        </p:nvSpPr>
        <p:spPr/>
        <p:txBody>
          <a:bodyPr/>
          <a:lstStyle/>
          <a:p>
            <a:r>
              <a:rPr lang="en-US" dirty="0"/>
              <a:t>05</a:t>
            </a:r>
          </a:p>
        </p:txBody>
      </p:sp>
      <p:sp>
        <p:nvSpPr>
          <p:cNvPr id="13" name="Text Placeholder 12">
            <a:extLst>
              <a:ext uri="{FF2B5EF4-FFF2-40B4-BE49-F238E27FC236}">
                <a16:creationId xmlns:a16="http://schemas.microsoft.com/office/drawing/2014/main" id="{A811B8CF-E6D5-F08C-8B07-F1F5397294B0}"/>
              </a:ext>
            </a:extLst>
          </p:cNvPr>
          <p:cNvSpPr>
            <a:spLocks noGrp="1"/>
          </p:cNvSpPr>
          <p:nvPr>
            <p:ph type="body" sz="quarter" idx="36"/>
          </p:nvPr>
        </p:nvSpPr>
        <p:spPr/>
        <p:txBody>
          <a:bodyPr/>
          <a:lstStyle/>
          <a:p>
            <a:r>
              <a:rPr lang="en-US" dirty="0"/>
              <a:t>Konklusion/opsummering</a:t>
            </a:r>
          </a:p>
        </p:txBody>
      </p:sp>
    </p:spTree>
    <p:extLst>
      <p:ext uri="{BB962C8B-B14F-4D97-AF65-F5344CB8AC3E}">
        <p14:creationId xmlns:p14="http://schemas.microsoft.com/office/powerpoint/2010/main" val="1910683258"/>
      </p:ext>
    </p:extLst>
  </p:cSld>
  <p:clrMapOvr>
    <a:masterClrMapping/>
  </p:clrMapOvr>
</p:sld>
</file>

<file path=ppt/slides/slide2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A337A3-37C3-10AA-0B9D-3039AED45406}"/>
              </a:ext>
            </a:extLst>
          </p:cNvPr>
          <p:cNvSpPr>
            <a:spLocks noGrp="1"/>
          </p:cNvSpPr>
          <p:nvPr>
            <p:ph type="body" sz="quarter" idx="16"/>
          </p:nvPr>
        </p:nvSpPr>
        <p:spPr/>
        <p:txBody>
          <a:bodyPr/>
          <a:lstStyle/>
          <a:p>
            <a:r>
              <a:rPr lang="en-US" dirty="0"/>
              <a:t>Anbefalet podcast om kommunikation om fødevarer</a:t>
            </a:r>
          </a:p>
          <a:p>
            <a:endParaRPr lang="en-GB" dirty="0"/>
          </a:p>
        </p:txBody>
      </p:sp>
      <p:sp>
        <p:nvSpPr>
          <p:cNvPr id="3" name="Text Placeholder 2">
            <a:extLst>
              <a:ext uri="{FF2B5EF4-FFF2-40B4-BE49-F238E27FC236}">
                <a16:creationId xmlns:a16="http://schemas.microsoft.com/office/drawing/2014/main" id="{48EF3547-B632-A1E0-E275-27966A521D66}"/>
              </a:ext>
            </a:extLst>
          </p:cNvPr>
          <p:cNvSpPr>
            <a:spLocks noGrp="1"/>
          </p:cNvSpPr>
          <p:nvPr>
            <p:ph type="body" sz="quarter" idx="19"/>
          </p:nvPr>
        </p:nvSpPr>
        <p:spPr>
          <a:xfrm>
            <a:off x="607553" y="2016633"/>
            <a:ext cx="6272218" cy="4102937"/>
          </a:xfrm>
        </p:spPr>
        <p:txBody>
          <a:bodyPr/>
          <a:lstStyle/>
          <a:p>
            <a:pPr marL="0" indent="0" algn="just"/>
            <a:r>
              <a:rPr lang="en-US" b="1" dirty="0">
                <a:hlinkClick r:id="rId2"/>
              </a:rPr>
              <a:t>“Food for Europe” </a:t>
            </a:r>
            <a:r>
              <a:rPr lang="en-US" dirty="0"/>
              <a:t>er en europæisk podcastserie, der udforsker mad, landbrug, bæredygtighed og politik i hele EU. Gennem interviews med nøglepersoner inden for det europæiske landbrug diskuterer denne podcast, hvordan fødevaresystemer kommunikeres, hvordan politik og offentlige fortællinger udvikler sig, og hvordan bæredygtige omstillinger formes på tværs af forskellige regionale kontekster. </a:t>
            </a:r>
          </a:p>
          <a:p>
            <a:pPr marL="0" indent="0" algn="just"/>
            <a:endParaRPr lang="en-US" dirty="0"/>
          </a:p>
          <a:p>
            <a:pPr marL="0" indent="0" algn="just"/>
            <a:r>
              <a:rPr lang="en-US" dirty="0"/>
              <a:t>Hver episode giver indblik i aktuelle udviklinger inden for fødevaresystemet, herunder digital kommunikation, forbrugerinddragelse og de værdier, der præger de europæiske fortællinger om mad. </a:t>
            </a:r>
          </a:p>
          <a:p>
            <a:pPr marL="0" indent="0" algn="just"/>
            <a:endParaRPr lang="en-GB" dirty="0"/>
          </a:p>
        </p:txBody>
      </p:sp>
      <p:pic>
        <p:nvPicPr>
          <p:cNvPr id="6" name="Picture Placeholder 5" descr="Microphone and piano">
            <a:extLst>
              <a:ext uri="{FF2B5EF4-FFF2-40B4-BE49-F238E27FC236}">
                <a16:creationId xmlns:a16="http://schemas.microsoft.com/office/drawing/2014/main" id="{5A9851BD-F3BE-49C4-A776-2659C254FB12}"/>
              </a:ext>
            </a:extLst>
          </p:cNvPr>
          <p:cNvPicPr>
            <a:picLocks noGrp="1" noChangeAspect="1"/>
          </p:cNvPicPr>
          <p:nvPr>
            <p:ph type="pic" sz="quarter" idx="10"/>
          </p:nvPr>
        </p:nvPicPr>
        <p:blipFill>
          <a:blip r:embed="rId3"/>
          <a:srcRect l="52784" r="9866"/>
          <a:stretch>
            <a:fillRect/>
          </a:stretch>
        </p:blipFill>
        <p:spPr>
          <a:xfrm>
            <a:off x="7735037" y="1373925"/>
            <a:ext cx="2444127" cy="4336988"/>
          </a:xfrm>
        </p:spPr>
      </p:pic>
    </p:spTree>
    <p:extLst>
      <p:ext uri="{BB962C8B-B14F-4D97-AF65-F5344CB8AC3E}">
        <p14:creationId xmlns:p14="http://schemas.microsoft.com/office/powerpoint/2010/main" val="840610900"/>
      </p:ext>
    </p:extLst>
  </p:cSld>
  <p:clrMapOvr>
    <a:masterClrMapping/>
  </p:clrMapOvr>
</p:sld>
</file>

<file path=ppt/slides/slide2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756E1-1ADF-8F9C-2956-1DE68E5C65F6}"/>
            </a:ext>
          </a:extLst>
        </p:cNvPr>
        <p:cNvGrpSpPr/>
        <p:nvPr/>
      </p:nvGrpSpPr>
      <p:grpSpPr>
        <a:xfrm>
          <a:off x="0" y="0"/>
          <a:ext cx="0" cy="0"/>
          <a:chOff x="0" y="0"/>
          <a:chExt cx="0" cy="0"/>
        </a:xfrm>
      </p:grpSpPr>
      <p:pic>
        <p:nvPicPr>
          <p:cNvPr id="9" name="Picture Placeholder 3">
            <a:extLst>
              <a:ext uri="{FF2B5EF4-FFF2-40B4-BE49-F238E27FC236}">
                <a16:creationId xmlns:a16="http://schemas.microsoft.com/office/drawing/2014/main" id="{494C847A-C803-66F1-2B98-8F495039D42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5988" r="5988"/>
          <a:stretch>
            <a:fillRect/>
          </a:stretch>
        </p:blipFill>
        <p:spPr/>
      </p:pic>
      <p:sp>
        <p:nvSpPr>
          <p:cNvPr id="5" name="Text Placeholder 4">
            <a:extLst>
              <a:ext uri="{FF2B5EF4-FFF2-40B4-BE49-F238E27FC236}">
                <a16:creationId xmlns:a16="http://schemas.microsoft.com/office/drawing/2014/main" id="{524FE228-891F-11ED-7E3C-12B89F25AB46}"/>
              </a:ext>
            </a:extLst>
          </p:cNvPr>
          <p:cNvSpPr>
            <a:spLocks noGrp="1"/>
          </p:cNvSpPr>
          <p:nvPr>
            <p:ph type="body" sz="quarter" idx="17"/>
          </p:nvPr>
        </p:nvSpPr>
        <p:spPr/>
        <p:txBody>
          <a:bodyPr/>
          <a:lstStyle/>
          <a:p>
            <a:r>
              <a:rPr lang="en-US" dirty="0"/>
              <a:t>03</a:t>
            </a:r>
          </a:p>
        </p:txBody>
      </p:sp>
      <p:sp>
        <p:nvSpPr>
          <p:cNvPr id="14" name="Rectangle 13">
            <a:extLst>
              <a:ext uri="{FF2B5EF4-FFF2-40B4-BE49-F238E27FC236}">
                <a16:creationId xmlns:a16="http://schemas.microsoft.com/office/drawing/2014/main" id="{CD2A13BF-AB53-ED96-05D3-A2FAF0FA115D}"/>
              </a:ext>
            </a:extLst>
          </p:cNvPr>
          <p:cNvSpPr/>
          <p:nvPr/>
        </p:nvSpPr>
        <p:spPr>
          <a:xfrm>
            <a:off x="5523514" y="3110948"/>
            <a:ext cx="5178176" cy="2016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5" name="TextBox 14">
            <a:extLst>
              <a:ext uri="{FF2B5EF4-FFF2-40B4-BE49-F238E27FC236}">
                <a16:creationId xmlns:a16="http://schemas.microsoft.com/office/drawing/2014/main" id="{B76C98AA-470C-BF77-7B0D-4D212BDFE406}"/>
              </a:ext>
            </a:extLst>
          </p:cNvPr>
          <p:cNvSpPr txBox="1"/>
          <p:nvPr/>
        </p:nvSpPr>
        <p:spPr>
          <a:xfrm>
            <a:off x="5707537" y="3163246"/>
            <a:ext cx="5178177" cy="1754326"/>
          </a:xfrm>
          <a:prstGeom prst="rect">
            <a:avLst/>
          </a:prstGeom>
          <a:noFill/>
        </p:spPr>
        <p:txBody>
          <a:bodyPr wrap="square" rtlCol="0">
            <a:spAutoFit/>
          </a:bodyPr>
          <a:lstStyle/>
          <a:p>
            <a:r>
              <a:rPr lang="en-US" sz="3600" b="1" spc="324" dirty="0">
                <a:solidFill>
                  <a:srgbClr val="F26F46"/>
                </a:solidFill>
                <a:latin typeface="Calibri" panose="020F0502020204030204" pitchFamily="34" charset="0"/>
                <a:cs typeface="Calibri" panose="020F0502020204030204" pitchFamily="34" charset="0"/>
              </a:rPr>
              <a:t>Samarbejde på tværs af uddannelsessektoren, erhvervslivet og lokalsamfundet</a:t>
            </a:r>
          </a:p>
        </p:txBody>
      </p:sp>
      <p:grpSp>
        <p:nvGrpSpPr>
          <p:cNvPr id="10" name="Group 9">
            <a:extLst>
              <a:ext uri="{FF2B5EF4-FFF2-40B4-BE49-F238E27FC236}">
                <a16:creationId xmlns:a16="http://schemas.microsoft.com/office/drawing/2014/main" id="{546339F0-C25D-369D-058E-B6F8291F4249}"/>
              </a:ext>
            </a:extLst>
          </p:cNvPr>
          <p:cNvGrpSpPr/>
          <p:nvPr/>
        </p:nvGrpSpPr>
        <p:grpSpPr>
          <a:xfrm>
            <a:off x="9256295" y="-181962"/>
            <a:ext cx="2366621" cy="2933183"/>
            <a:chOff x="2887563" y="4517695"/>
            <a:chExt cx="1145987" cy="1420333"/>
          </a:xfrm>
          <a:solidFill>
            <a:schemeClr val="bg1">
              <a:alpha val="26000"/>
            </a:schemeClr>
          </a:solidFill>
        </p:grpSpPr>
        <p:sp>
          <p:nvSpPr>
            <p:cNvPr id="11" name="Freeform 10">
              <a:extLst>
                <a:ext uri="{FF2B5EF4-FFF2-40B4-BE49-F238E27FC236}">
                  <a16:creationId xmlns:a16="http://schemas.microsoft.com/office/drawing/2014/main" id="{D0ADDFBB-7573-465A-C04D-68A5E187FE8B}"/>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12" name="Graphic 10">
              <a:extLst>
                <a:ext uri="{FF2B5EF4-FFF2-40B4-BE49-F238E27FC236}">
                  <a16:creationId xmlns:a16="http://schemas.microsoft.com/office/drawing/2014/main" id="{3CD1B3BB-FE0E-11F2-6382-16E4633D9BF1}"/>
                </a:ext>
              </a:extLst>
            </p:cNvPr>
            <p:cNvGrpSpPr/>
            <p:nvPr/>
          </p:nvGrpSpPr>
          <p:grpSpPr>
            <a:xfrm>
              <a:off x="3495254" y="4781992"/>
              <a:ext cx="536857" cy="499528"/>
              <a:chOff x="3495254" y="4781992"/>
              <a:chExt cx="536857" cy="499528"/>
            </a:xfrm>
            <a:grpFill/>
          </p:grpSpPr>
          <p:sp>
            <p:nvSpPr>
              <p:cNvPr id="19" name="Freeform 18">
                <a:extLst>
                  <a:ext uri="{FF2B5EF4-FFF2-40B4-BE49-F238E27FC236}">
                    <a16:creationId xmlns:a16="http://schemas.microsoft.com/office/drawing/2014/main" id="{AC5CB2BD-42C2-7518-FCEE-D92726BD3505}"/>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9943487-517A-E57E-BC3D-6C1039A34A16}"/>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552DDEC-41B6-5CD9-8B66-5E6CC6FC9BEB}"/>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BC2A92C-10C5-B29E-F4A8-F57600CC9EDB}"/>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13" name="Freeform 12">
              <a:extLst>
                <a:ext uri="{FF2B5EF4-FFF2-40B4-BE49-F238E27FC236}">
                  <a16:creationId xmlns:a16="http://schemas.microsoft.com/office/drawing/2014/main" id="{9BB1014C-01CA-7F4E-D954-8165F07EA315}"/>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DCC71F3-08B6-86BA-9DE5-48901B3F9B1D}"/>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D4B4324-95DE-DA8E-C197-76711AF3BF66}"/>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A771159-9898-3AA0-CFD2-C5F4D57464DD}"/>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4220386357"/>
      </p:ext>
    </p:extLst>
  </p:cSld>
  <p:clrMapOvr>
    <a:masterClrMapping/>
  </p:clrMapOvr>
</p:sld>
</file>

<file path=ppt/slides/slide2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66022C-606F-9F4E-56FB-057EB31C8A16}"/>
              </a:ext>
            </a:extLst>
          </p:cNvPr>
          <p:cNvSpPr>
            <a:spLocks noGrp="1"/>
          </p:cNvSpPr>
          <p:nvPr>
            <p:ph type="body" sz="quarter" idx="16"/>
          </p:nvPr>
        </p:nvSpPr>
        <p:spPr/>
        <p:txBody>
          <a:bodyPr/>
          <a:lstStyle/>
          <a:p>
            <a:r>
              <a:rPr lang="en-US" dirty="0"/>
              <a:t>Hvorfor udfordringerne i fødevaresystemet kræver samarbejde</a:t>
            </a:r>
          </a:p>
        </p:txBody>
      </p:sp>
      <p:sp>
        <p:nvSpPr>
          <p:cNvPr id="3" name="Text Placeholder 2">
            <a:extLst>
              <a:ext uri="{FF2B5EF4-FFF2-40B4-BE49-F238E27FC236}">
                <a16:creationId xmlns:a16="http://schemas.microsoft.com/office/drawing/2014/main" id="{CDF82709-285F-1C76-E442-B0E06C8354D9}"/>
              </a:ext>
            </a:extLst>
          </p:cNvPr>
          <p:cNvSpPr>
            <a:spLocks noGrp="1"/>
          </p:cNvSpPr>
          <p:nvPr>
            <p:ph type="body" sz="quarter" idx="19"/>
          </p:nvPr>
        </p:nvSpPr>
        <p:spPr>
          <a:xfrm>
            <a:off x="904856" y="2249177"/>
            <a:ext cx="10479218" cy="3781929"/>
          </a:xfrm>
        </p:spPr>
        <p:txBody>
          <a:bodyPr/>
          <a:lstStyle/>
          <a:p>
            <a:pPr marL="0" indent="0" algn="just"/>
            <a:r>
              <a:rPr lang="en-US" dirty="0"/>
              <a:t>Udfordringerne i fødevaresystemet er komplekse og indbyrdes forbundne. Spørgsmål som klimaforandringer, fødevareusikkerhed, folkesundhed, tab af biodiversitet og arbejdsforhold går på tværs af produktion, forarbejdning, distribution, forbrug og affald. Disse udfordringer er præget af miljømæssige, sociale, kulturelle og økonomiske faktorer, hvilket betyder, at de ikke kan løses effektivt af en enkelt organisation eller sektor, der arbejder alene.</a:t>
            </a:r>
          </a:p>
          <a:p>
            <a:pPr marL="0" indent="0" algn="just"/>
            <a:endParaRPr lang="en-US" dirty="0"/>
          </a:p>
          <a:p>
            <a:pPr marL="0" indent="0" algn="just"/>
            <a:r>
              <a:rPr lang="en-US" dirty="0"/>
              <a:t>Samarbejde er derfor afgørende for at udvikle bæredygtige og inkluderende fødevaresystemer. Ved at arbejde på tværs af sektorer kan forskellige former for viden, ekspertise og erfaring samles for at løse problemerne på en mere holistisk måde. </a:t>
            </a:r>
            <a:r>
              <a:rPr lang="en-US" dirty="0">
                <a:hlinkClick r:id="rId2"/>
              </a:rPr>
              <a:t>FN's Fødevare- og Landbrugsorganisation </a:t>
            </a:r>
            <a:r>
              <a:rPr lang="en-US" dirty="0"/>
              <a:t>fremhæver partnerskaber som en central mekanisme til at styrke fødevaresystemerne, forbedre modstandsdygtigheden og støtte langsigtet bæredygtighed.</a:t>
            </a:r>
          </a:p>
          <a:p>
            <a:pPr marL="0" indent="0" algn="just"/>
            <a:endParaRPr lang="en-GB" dirty="0"/>
          </a:p>
        </p:txBody>
      </p:sp>
    </p:spTree>
    <p:extLst>
      <p:ext uri="{BB962C8B-B14F-4D97-AF65-F5344CB8AC3E}">
        <p14:creationId xmlns:p14="http://schemas.microsoft.com/office/powerpoint/2010/main" val="1978706100"/>
      </p:ext>
    </p:extLst>
  </p:cSld>
  <p:clrMapOvr>
    <a:masterClrMapping/>
  </p:clrMapOvr>
</p:sld>
</file>

<file path=ppt/slides/slide2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E536F2-C547-6385-0823-A55CD6F2ACC8}"/>
              </a:ext>
            </a:extLst>
          </p:cNvPr>
          <p:cNvSpPr>
            <a:spLocks noGrp="1"/>
          </p:cNvSpPr>
          <p:nvPr>
            <p:ph type="body" sz="quarter" idx="18"/>
          </p:nvPr>
        </p:nvSpPr>
        <p:spPr>
          <a:xfrm>
            <a:off x="4825907" y="620065"/>
            <a:ext cx="6341766" cy="5166427"/>
          </a:xfrm>
        </p:spPr>
        <p:txBody>
          <a:bodyPr/>
          <a:lstStyle/>
          <a:p>
            <a:pPr marL="0" indent="0" algn="just"/>
            <a:r>
              <a:rPr lang="en-US" dirty="0"/>
              <a:t>Fødevaresystemer omfatter en lang række aktører, herunder producenter, forarbejdningsvirksomheder, detailhandlere, undervisere, politiske beslutningstagere og forbrugere. Hver aktør opererer inden for forskellige rammer og med forskellige prioriteter, hvilket kan føre til fragmenterede tilgange, hvis samarbejdet er begrænset. Samarbejdsbaserede fødevaresystemer har til formål at:</a:t>
            </a:r>
          </a:p>
          <a:p>
            <a:pPr marL="342900" indent="-342900" algn="just">
              <a:buFont typeface="Arial" panose="020B0604020202020204" pitchFamily="34" charset="0"/>
              <a:buChar char="•"/>
            </a:pPr>
            <a:r>
              <a:rPr lang="en-US" sz="2000" dirty="0">
                <a:highlight>
                  <a:srgbClr val="ECC0DA"/>
                </a:highlight>
              </a:rPr>
              <a:t>Afstemme miljømæssige, sociale og økonomiske mål</a:t>
            </a:r>
          </a:p>
          <a:p>
            <a:pPr marL="342900" indent="-342900" algn="just">
              <a:buFont typeface="Arial" panose="020B0604020202020204" pitchFamily="34" charset="0"/>
              <a:buChar char="•"/>
            </a:pPr>
            <a:r>
              <a:rPr lang="en-US" sz="2000" dirty="0">
                <a:highlight>
                  <a:srgbClr val="ECC0DA"/>
                </a:highlight>
              </a:rPr>
              <a:t>Forbinde politiske rammer med praksis i marken</a:t>
            </a:r>
          </a:p>
          <a:p>
            <a:pPr marL="342900" indent="-342900" algn="just">
              <a:buFont typeface="Arial" panose="020B0604020202020204" pitchFamily="34" charset="0"/>
              <a:buChar char="•"/>
            </a:pPr>
            <a:r>
              <a:rPr lang="en-US" sz="2000" dirty="0">
                <a:highlight>
                  <a:srgbClr val="ECC0DA"/>
                </a:highlight>
              </a:rPr>
              <a:t>Støtte et fælles ansvar for resultaterne af fødevaresystemet</a:t>
            </a:r>
          </a:p>
          <a:p>
            <a:pPr marL="0" indent="0" algn="just"/>
            <a:endParaRPr lang="en-US" dirty="0"/>
          </a:p>
          <a:p>
            <a:pPr marL="0" indent="0" algn="just"/>
            <a:r>
              <a:rPr lang="en-US" dirty="0"/>
              <a:t>På europæisk plan fremmes integrerede tilgange til fødevaresystemer af Europa-Kommissionen, især gennem initiativer, der knytter fødevarepolitik sammen med bæredygtighed, sundhed og uddannelse. Samarbejde bidrager til at sikre, at beslutninger vedrørende fødevaresystemer er sammenhængende, koordinerede og imødekommer lokale og regionale behov.</a:t>
            </a:r>
          </a:p>
        </p:txBody>
      </p:sp>
      <p:sp>
        <p:nvSpPr>
          <p:cNvPr id="3" name="Text Placeholder 2">
            <a:extLst>
              <a:ext uri="{FF2B5EF4-FFF2-40B4-BE49-F238E27FC236}">
                <a16:creationId xmlns:a16="http://schemas.microsoft.com/office/drawing/2014/main" id="{CD06DBF0-F2C5-63C4-614C-7D96C7D2F4E7}"/>
              </a:ext>
            </a:extLst>
          </p:cNvPr>
          <p:cNvSpPr>
            <a:spLocks noGrp="1"/>
          </p:cNvSpPr>
          <p:nvPr>
            <p:ph type="body" sz="quarter" idx="16"/>
          </p:nvPr>
        </p:nvSpPr>
        <p:spPr/>
        <p:txBody>
          <a:bodyPr/>
          <a:lstStyle/>
          <a:p>
            <a:r>
              <a:rPr lang="en-US" dirty="0"/>
              <a:t>Samarbejde inden for fødevaresystemer</a:t>
            </a:r>
          </a:p>
        </p:txBody>
      </p:sp>
    </p:spTree>
    <p:extLst>
      <p:ext uri="{BB962C8B-B14F-4D97-AF65-F5344CB8AC3E}">
        <p14:creationId xmlns:p14="http://schemas.microsoft.com/office/powerpoint/2010/main" val="2245159575"/>
      </p:ext>
    </p:extLst>
  </p:cSld>
  <p:clrMapOvr>
    <a:masterClrMapping/>
  </p:clrMapOvr>
</p:sld>
</file>

<file path=ppt/slides/slide2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D6F7A-2E0E-CFC5-5256-BD71182FDDB9}"/>
            </a:ext>
          </a:extLst>
        </p:cNvPr>
        <p:cNvGrpSpPr/>
        <p:nvPr/>
      </p:nvGrpSpPr>
      <p:grpSpPr>
        <a:xfrm>
          <a:off x="0" y="0"/>
          <a:ext cx="0" cy="0"/>
          <a:chOff x="0" y="0"/>
          <a:chExt cx="0" cy="0"/>
        </a:xfrm>
      </p:grpSpPr>
      <p:pic>
        <p:nvPicPr>
          <p:cNvPr id="5" name="Picture Placeholder 11">
            <a:extLst>
              <a:ext uri="{FF2B5EF4-FFF2-40B4-BE49-F238E27FC236}">
                <a16:creationId xmlns:a16="http://schemas.microsoft.com/office/drawing/2014/main" id="{8C2B3F26-4464-F4D9-0B09-FEF28A9158C2}"/>
              </a:ext>
            </a:extLst>
          </p:cNvPr>
          <p:cNvPicPr>
            <a:picLocks noGrp="1" noChangeAspect="1"/>
          </p:cNvPicPr>
          <p:nvPr>
            <p:ph type="pic" sz="quarter" idx="11"/>
          </p:nvPr>
        </p:nvPicPr>
        <p:blipFill rotWithShape="1">
          <a:blip r:embed="rId2"/>
          <a:srcRect l="11479" r="11479"/>
          <a:stretch/>
        </p:blipFill>
        <p:spPr/>
      </p:pic>
      <p:sp>
        <p:nvSpPr>
          <p:cNvPr id="12" name="Text Placeholder 2">
            <a:extLst>
              <a:ext uri="{FF2B5EF4-FFF2-40B4-BE49-F238E27FC236}">
                <a16:creationId xmlns:a16="http://schemas.microsoft.com/office/drawing/2014/main" id="{FE1276AC-2EDA-E137-5B64-39D37DF54E0B}"/>
              </a:ext>
            </a:extLst>
          </p:cNvPr>
          <p:cNvSpPr>
            <a:spLocks noGrp="1"/>
          </p:cNvSpPr>
          <p:nvPr>
            <p:ph type="body" sz="quarter" idx="18"/>
          </p:nvPr>
        </p:nvSpPr>
        <p:spPr>
          <a:xfrm>
            <a:off x="1096801" y="1638316"/>
            <a:ext cx="10243861" cy="3894174"/>
          </a:xfrm>
          <a:noFill/>
          <a:ln>
            <a:noFill/>
          </a:ln>
        </p:spPr>
        <p:txBody>
          <a:bodyPr/>
          <a:lstStyle/>
          <a:p>
            <a:pPr marL="0" indent="0" algn="just"/>
            <a:r>
              <a:rPr lang="en-US" dirty="0">
                <a:solidFill>
                  <a:srgbClr val="292668"/>
                </a:solidFill>
              </a:rPr>
              <a:t>Forskellige sektorer spiller hver deres særskilte, men komplementære rolle inden for samarbejdsbaserede fødevaresystemer. </a:t>
            </a:r>
            <a:r>
              <a:rPr lang="en-US" b="1" dirty="0">
                <a:solidFill>
                  <a:srgbClr val="292668"/>
                </a:solidFill>
              </a:rPr>
              <a:t>Videregående uddannelsesinstitutioner </a:t>
            </a:r>
            <a:r>
              <a:rPr lang="en-US" dirty="0">
                <a:solidFill>
                  <a:srgbClr val="292668"/>
                </a:solidFill>
              </a:rPr>
              <a:t>spiller en central rolle i at skabe viden, udvikle kompetencer og fremme kritisk refleksion over fødevarerelaterede udfordringer. De fungerer også som rammer, hvor tværfaglig og anvendt læring kan finde sted.</a:t>
            </a:r>
          </a:p>
          <a:p>
            <a:pPr marL="0" indent="0" algn="just"/>
            <a:r>
              <a:rPr lang="en-US" b="1" dirty="0">
                <a:solidFill>
                  <a:srgbClr val="292668"/>
                </a:solidFill>
              </a:rPr>
              <a:t>Industri- og hotel- og restaurationssektoren </a:t>
            </a:r>
            <a:r>
              <a:rPr lang="en-US" dirty="0">
                <a:solidFill>
                  <a:srgbClr val="292668"/>
                </a:solidFill>
              </a:rPr>
              <a:t>påvirker fødevaresystemerne gennem indkøbsbeslutninger, innovation og dagligdags praksis, der former forbrugsmønstre. </a:t>
            </a:r>
            <a:r>
              <a:rPr lang="en-US" b="1" dirty="0">
                <a:solidFill>
                  <a:srgbClr val="292668"/>
                </a:solidFill>
              </a:rPr>
              <a:t>Lokalsamfundene </a:t>
            </a:r>
            <a:r>
              <a:rPr lang="en-US" dirty="0">
                <a:solidFill>
                  <a:srgbClr val="292668"/>
                </a:solidFill>
              </a:rPr>
              <a:t>bidrager med vigtig livserfaring, kulturel viden og indsigt i adgang, retfærdighed og social påvirkning. Et effektivt samarbejde anerkender værdien af alle disse roller og understøtter dialogen mellem akademiske, professionelle og samfundsmæssige perspektiver.</a:t>
            </a:r>
          </a:p>
        </p:txBody>
      </p:sp>
      <p:sp>
        <p:nvSpPr>
          <p:cNvPr id="14" name="Text Placeholder 1">
            <a:extLst>
              <a:ext uri="{FF2B5EF4-FFF2-40B4-BE49-F238E27FC236}">
                <a16:creationId xmlns:a16="http://schemas.microsoft.com/office/drawing/2014/main" id="{15995BE2-E3EA-BE52-DA76-763CFA1E4685}"/>
              </a:ext>
            </a:extLst>
          </p:cNvPr>
          <p:cNvSpPr txBox="1">
            <a:spLocks/>
          </p:cNvSpPr>
          <p:nvPr/>
        </p:nvSpPr>
        <p:spPr>
          <a:xfrm>
            <a:off x="588579" y="355211"/>
            <a:ext cx="6999890" cy="932216"/>
          </a:xfrm>
          <a:prstGeom prst="rect">
            <a:avLst/>
          </a:prstGeom>
          <a:solidFill>
            <a:srgbClr val="F26F46"/>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8" indent="0">
              <a:lnSpc>
                <a:spcPct val="100000"/>
              </a:lnSpc>
              <a:buNone/>
            </a:pPr>
            <a:r>
              <a:rPr lang="en-US" b="1" dirty="0">
                <a:solidFill>
                  <a:schemeClr val="bg1"/>
                </a:solidFill>
              </a:rPr>
              <a:t>Uddannelsens, industriens, hotel- og restaurationsbranchens og lokalsamfundenes roller</a:t>
            </a:r>
          </a:p>
        </p:txBody>
      </p:sp>
    </p:spTree>
    <p:extLst>
      <p:ext uri="{BB962C8B-B14F-4D97-AF65-F5344CB8AC3E}">
        <p14:creationId xmlns:p14="http://schemas.microsoft.com/office/powerpoint/2010/main" val="2854848699"/>
      </p:ext>
    </p:extLst>
  </p:cSld>
  <p:clrMapOvr>
    <a:masterClrMapping/>
  </p:clrMapOvr>
</p:sld>
</file>

<file path=ppt/slides/slide2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94258A-9CE7-184A-E21A-3EE5E0FC6FDF}"/>
              </a:ext>
            </a:extLst>
          </p:cNvPr>
          <p:cNvSpPr>
            <a:spLocks noGrp="1"/>
          </p:cNvSpPr>
          <p:nvPr>
            <p:ph type="body" sz="quarter" idx="16"/>
          </p:nvPr>
        </p:nvSpPr>
        <p:spPr/>
        <p:txBody>
          <a:bodyPr/>
          <a:lstStyle/>
          <a:p>
            <a:r>
              <a:rPr lang="en-US" dirty="0"/>
              <a:t>Tværfagligt samarbejde</a:t>
            </a:r>
          </a:p>
        </p:txBody>
      </p:sp>
      <p:sp>
        <p:nvSpPr>
          <p:cNvPr id="3" name="Text Placeholder 2">
            <a:extLst>
              <a:ext uri="{FF2B5EF4-FFF2-40B4-BE49-F238E27FC236}">
                <a16:creationId xmlns:a16="http://schemas.microsoft.com/office/drawing/2014/main" id="{34A720DE-4480-8395-8C80-564A68FFCE6F}"/>
              </a:ext>
            </a:extLst>
          </p:cNvPr>
          <p:cNvSpPr>
            <a:spLocks noGrp="1"/>
          </p:cNvSpPr>
          <p:nvPr>
            <p:ph type="body" sz="quarter" idx="19"/>
          </p:nvPr>
        </p:nvSpPr>
        <p:spPr>
          <a:xfrm>
            <a:off x="904856" y="1638387"/>
            <a:ext cx="10052954" cy="4250335"/>
          </a:xfrm>
        </p:spPr>
        <p:txBody>
          <a:bodyPr/>
          <a:lstStyle/>
          <a:p>
            <a:pPr marL="0" indent="0" algn="just"/>
            <a:r>
              <a:rPr lang="en-US" dirty="0"/>
              <a:t>Udfordringerne i fødevaresystemet ligger i krydsfeltet mellem flere discipliner, herunder fødevarevidenskab, kultur, bæredygtighed, erhvervsliv, sundhed og politik. Tværfagligt samarbejde gør det muligt at tackle komplekse problemer fra forskellige vinkler og mindsker risikoen for snævre eller tekniske løsninger, der overser de sociale og kulturelle dimensioner.</a:t>
            </a:r>
          </a:p>
          <a:p>
            <a:pPr marL="0" indent="0" algn="just"/>
            <a:endParaRPr lang="en-US" dirty="0"/>
          </a:p>
          <a:p>
            <a:pPr marL="0" indent="0" algn="just"/>
            <a:r>
              <a:rPr lang="en-US" dirty="0"/>
              <a:t>Tværfagligt samarbejde understøtter:</a:t>
            </a:r>
          </a:p>
          <a:p>
            <a:pPr marL="342900" indent="-342900" algn="just">
              <a:buFont typeface="Arial" panose="020B0604020202020204" pitchFamily="34" charset="0"/>
              <a:buChar char="•"/>
            </a:pPr>
            <a:r>
              <a:rPr lang="en-US" dirty="0"/>
              <a:t>En bredere forståelse af fødevaresystemets indvirkning</a:t>
            </a:r>
          </a:p>
          <a:p>
            <a:pPr marL="342900" indent="-342900" algn="just">
              <a:buFont typeface="Arial" panose="020B0604020202020204" pitchFamily="34" charset="0"/>
              <a:buChar char="•"/>
            </a:pPr>
            <a:r>
              <a:rPr lang="en-US" dirty="0"/>
              <a:t>Integration af videnskabelig, kulturel og økonomisk viden</a:t>
            </a:r>
          </a:p>
          <a:p>
            <a:pPr marL="342900" indent="-342900" algn="just">
              <a:buFont typeface="Arial" panose="020B0604020202020204" pitchFamily="34" charset="0"/>
              <a:buChar char="•"/>
            </a:pPr>
            <a:r>
              <a:rPr lang="en-US" dirty="0"/>
              <a:t>Stærkere bånd mellem forskning, uddannelse og praksis</a:t>
            </a:r>
          </a:p>
          <a:p>
            <a:pPr marL="0" indent="0" algn="just"/>
            <a:endParaRPr lang="en-US" dirty="0"/>
          </a:p>
          <a:p>
            <a:pPr marL="0" indent="0" algn="just"/>
            <a:r>
              <a:rPr lang="en-US" dirty="0"/>
              <a:t>Europæiske initiativer som </a:t>
            </a:r>
            <a:r>
              <a:rPr lang="en-US" dirty="0">
                <a:hlinkClick r:id="rId2"/>
              </a:rPr>
              <a:t>EIT Food </a:t>
            </a:r>
            <a:r>
              <a:rPr lang="en-US" dirty="0"/>
              <a:t>og </a:t>
            </a:r>
            <a:r>
              <a:rPr lang="en-US" dirty="0">
                <a:hlinkClick r:id="rId3"/>
              </a:rPr>
              <a:t>RUN-EU </a:t>
            </a:r>
            <a:r>
              <a:rPr lang="en-US" dirty="0"/>
              <a:t>fremmer aktivt tværfaglig læring og partnerskaber mellem uddannelsessektoren, industrien og regionale interessenter.</a:t>
            </a:r>
          </a:p>
          <a:p>
            <a:pPr algn="just"/>
            <a:endParaRPr lang="en-GB" dirty="0"/>
          </a:p>
        </p:txBody>
      </p:sp>
    </p:spTree>
    <p:extLst>
      <p:ext uri="{BB962C8B-B14F-4D97-AF65-F5344CB8AC3E}">
        <p14:creationId xmlns:p14="http://schemas.microsoft.com/office/powerpoint/2010/main" val="810820929"/>
      </p:ext>
    </p:extLst>
  </p:cSld>
  <p:clrMapOvr>
    <a:masterClrMapping/>
  </p:clrMapOvr>
</p:sld>
</file>

<file path=ppt/slides/slide2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18BA64-DF76-DD6C-71E2-F7959E512151}"/>
              </a:ext>
            </a:extLst>
          </p:cNvPr>
          <p:cNvSpPr>
            <a:spLocks noGrp="1"/>
          </p:cNvSpPr>
          <p:nvPr>
            <p:ph type="body" sz="quarter" idx="16"/>
          </p:nvPr>
        </p:nvSpPr>
        <p:spPr/>
        <p:txBody>
          <a:bodyPr/>
          <a:lstStyle/>
          <a:p>
            <a:r>
              <a:rPr lang="en-US" dirty="0"/>
              <a:t>Samskabelse med aktører i fødevaresystemet</a:t>
            </a:r>
          </a:p>
        </p:txBody>
      </p:sp>
      <p:sp>
        <p:nvSpPr>
          <p:cNvPr id="3" name="Text Placeholder 2">
            <a:extLst>
              <a:ext uri="{FF2B5EF4-FFF2-40B4-BE49-F238E27FC236}">
                <a16:creationId xmlns:a16="http://schemas.microsoft.com/office/drawing/2014/main" id="{25DC56E2-27F7-C92E-08AB-9FF303B609F4}"/>
              </a:ext>
            </a:extLst>
          </p:cNvPr>
          <p:cNvSpPr>
            <a:spLocks noGrp="1"/>
          </p:cNvSpPr>
          <p:nvPr>
            <p:ph type="body" sz="quarter" idx="19"/>
          </p:nvPr>
        </p:nvSpPr>
        <p:spPr>
          <a:xfrm>
            <a:off x="889641" y="2095115"/>
            <a:ext cx="10479218" cy="521145"/>
          </a:xfrm>
        </p:spPr>
        <p:txBody>
          <a:bodyPr/>
          <a:lstStyle/>
          <a:p>
            <a:pPr marL="0" indent="0" algn="just"/>
            <a:r>
              <a:rPr lang="en-US" dirty="0"/>
              <a:t>Samskabelse henviser til samarbejdsprocesser, hvor løsninger udvikles i fællesskab af flere aktører i stedet for at blive leveret af eksperter alene. I fødevaresystemer involverer samskabelse ofte producenter, køkkener, fødevarecentre, undervisere, forskere og lokalsamfundsorganisationer, der arbejder sammen om at løse fælles udfordringer. Netværk som </a:t>
            </a:r>
            <a:r>
              <a:rPr lang="en-US" dirty="0">
                <a:hlinkClick r:id="rId2"/>
              </a:rPr>
              <a:t>European Network of Living Labs </a:t>
            </a:r>
            <a:r>
              <a:rPr lang="en-US" dirty="0"/>
              <a:t>støtter samskabelse ved at muliggøre eksperimenter og samarbejde i virkelige omgivelser og dermed knytte innovation sammen med dagligdags madvaner. </a:t>
            </a:r>
            <a:r>
              <a:rPr lang="en-GB" dirty="0"/>
              <a:t>Samskabende tilgange støtter:</a:t>
            </a:r>
            <a:endParaRPr lang="en-US" dirty="0"/>
          </a:p>
          <a:p>
            <a:pPr marL="0" indent="0" algn="just"/>
            <a:endParaRPr lang="en-IE" dirty="0"/>
          </a:p>
        </p:txBody>
      </p:sp>
      <p:sp>
        <p:nvSpPr>
          <p:cNvPr id="4" name="Freeform 1">
            <a:extLst>
              <a:ext uri="{FF2B5EF4-FFF2-40B4-BE49-F238E27FC236}">
                <a16:creationId xmlns:a16="http://schemas.microsoft.com/office/drawing/2014/main" id="{D59ADE76-BC2F-B4FD-5289-2DF433E46B31}"/>
              </a:ext>
            </a:extLst>
          </p:cNvPr>
          <p:cNvSpPr>
            <a:spLocks noChangeArrowheads="1"/>
          </p:cNvSpPr>
          <p:nvPr/>
        </p:nvSpPr>
        <p:spPr bwMode="auto">
          <a:xfrm>
            <a:off x="1871828" y="4397310"/>
            <a:ext cx="2188739" cy="2027933"/>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5" name="Freeform 171">
            <a:extLst>
              <a:ext uri="{FF2B5EF4-FFF2-40B4-BE49-F238E27FC236}">
                <a16:creationId xmlns:a16="http://schemas.microsoft.com/office/drawing/2014/main" id="{F09C4F0F-740E-3B81-51C1-B193CF548492}"/>
              </a:ext>
            </a:extLst>
          </p:cNvPr>
          <p:cNvSpPr>
            <a:spLocks noChangeArrowheads="1"/>
          </p:cNvSpPr>
          <p:nvPr/>
        </p:nvSpPr>
        <p:spPr bwMode="auto">
          <a:xfrm>
            <a:off x="1932556" y="4458038"/>
            <a:ext cx="2188739" cy="2027933"/>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F26F46"/>
          </a:solidFill>
          <a:ln>
            <a:noFill/>
          </a:ln>
          <a:effectLst/>
        </p:spPr>
        <p:txBody>
          <a:bodyPr wrap="none" anchor="ctr"/>
          <a:lstStyle/>
          <a:p>
            <a:endParaRPr lang="en-US" sz="900"/>
          </a:p>
        </p:txBody>
      </p:sp>
      <p:sp>
        <p:nvSpPr>
          <p:cNvPr id="6" name="Freeform 172">
            <a:extLst>
              <a:ext uri="{FF2B5EF4-FFF2-40B4-BE49-F238E27FC236}">
                <a16:creationId xmlns:a16="http://schemas.microsoft.com/office/drawing/2014/main" id="{BC82E1CB-DAFC-8A73-E39B-DCCD2080E285}"/>
              </a:ext>
            </a:extLst>
          </p:cNvPr>
          <p:cNvSpPr>
            <a:spLocks noChangeArrowheads="1"/>
          </p:cNvSpPr>
          <p:nvPr/>
        </p:nvSpPr>
        <p:spPr bwMode="auto">
          <a:xfrm>
            <a:off x="1995815" y="4518766"/>
            <a:ext cx="2188739" cy="2027933"/>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7" name="Freeform 173">
            <a:extLst>
              <a:ext uri="{FF2B5EF4-FFF2-40B4-BE49-F238E27FC236}">
                <a16:creationId xmlns:a16="http://schemas.microsoft.com/office/drawing/2014/main" id="{32944463-8B63-1098-1665-18BBDB813BF6}"/>
              </a:ext>
            </a:extLst>
          </p:cNvPr>
          <p:cNvSpPr>
            <a:spLocks noChangeArrowheads="1"/>
          </p:cNvSpPr>
          <p:nvPr/>
        </p:nvSpPr>
        <p:spPr bwMode="auto">
          <a:xfrm>
            <a:off x="3423704" y="5685159"/>
            <a:ext cx="902549" cy="836237"/>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292668"/>
          </a:solidFill>
          <a:ln>
            <a:noFill/>
          </a:ln>
          <a:effectLst/>
        </p:spPr>
        <p:txBody>
          <a:bodyPr wrap="none" anchor="ctr"/>
          <a:lstStyle/>
          <a:p>
            <a:endParaRPr lang="en-US" sz="900"/>
          </a:p>
        </p:txBody>
      </p:sp>
      <p:sp>
        <p:nvSpPr>
          <p:cNvPr id="8" name="Freeform 174">
            <a:extLst>
              <a:ext uri="{FF2B5EF4-FFF2-40B4-BE49-F238E27FC236}">
                <a16:creationId xmlns:a16="http://schemas.microsoft.com/office/drawing/2014/main" id="{7EA83F69-A815-AC7E-3715-A7FD81DD1CD0}"/>
              </a:ext>
            </a:extLst>
          </p:cNvPr>
          <p:cNvSpPr>
            <a:spLocks noChangeArrowheads="1"/>
          </p:cNvSpPr>
          <p:nvPr/>
        </p:nvSpPr>
        <p:spPr bwMode="auto">
          <a:xfrm>
            <a:off x="3373484" y="5642344"/>
            <a:ext cx="1003377" cy="929660"/>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9" name="Freeform 175">
            <a:extLst>
              <a:ext uri="{FF2B5EF4-FFF2-40B4-BE49-F238E27FC236}">
                <a16:creationId xmlns:a16="http://schemas.microsoft.com/office/drawing/2014/main" id="{E530B13B-3ACE-9287-A56A-F316DBE00FE1}"/>
              </a:ext>
            </a:extLst>
          </p:cNvPr>
          <p:cNvSpPr>
            <a:spLocks noChangeArrowheads="1"/>
          </p:cNvSpPr>
          <p:nvPr/>
        </p:nvSpPr>
        <p:spPr bwMode="auto">
          <a:xfrm>
            <a:off x="4603435" y="4388497"/>
            <a:ext cx="2188739" cy="2027933"/>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5" y="3924"/>
                  <a:pt x="1962" y="3924"/>
                </a:cubicBezTo>
                <a:lnTo>
                  <a:pt x="1962" y="3924"/>
                </a:lnTo>
                <a:cubicBezTo>
                  <a:pt x="878" y="3924"/>
                  <a:pt x="0" y="3046"/>
                  <a:pt x="0" y="1962"/>
                </a:cubicBezTo>
                <a:lnTo>
                  <a:pt x="0" y="1962"/>
                </a:lnTo>
                <a:cubicBezTo>
                  <a:pt x="0" y="879"/>
                  <a:pt x="878" y="0"/>
                  <a:pt x="1962" y="0"/>
                </a:cubicBezTo>
                <a:lnTo>
                  <a:pt x="1962" y="0"/>
                </a:lnTo>
                <a:cubicBezTo>
                  <a:pt x="3045" y="0"/>
                  <a:pt x="3924" y="879"/>
                  <a:pt x="3924" y="1962"/>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0" name="Freeform 176">
            <a:extLst>
              <a:ext uri="{FF2B5EF4-FFF2-40B4-BE49-F238E27FC236}">
                <a16:creationId xmlns:a16="http://schemas.microsoft.com/office/drawing/2014/main" id="{32D3ACDD-126C-E7E5-1404-43EE2AF9CB7E}"/>
              </a:ext>
            </a:extLst>
          </p:cNvPr>
          <p:cNvSpPr>
            <a:spLocks noChangeArrowheads="1"/>
          </p:cNvSpPr>
          <p:nvPr/>
        </p:nvSpPr>
        <p:spPr bwMode="auto">
          <a:xfrm>
            <a:off x="4664163" y="4449225"/>
            <a:ext cx="2188739" cy="2027933"/>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5" y="3924"/>
                  <a:pt x="1962" y="3924"/>
                </a:cubicBezTo>
                <a:lnTo>
                  <a:pt x="1962" y="3924"/>
                </a:lnTo>
                <a:cubicBezTo>
                  <a:pt x="879" y="3924"/>
                  <a:pt x="0" y="3046"/>
                  <a:pt x="0" y="1962"/>
                </a:cubicBezTo>
                <a:lnTo>
                  <a:pt x="0" y="1962"/>
                </a:lnTo>
                <a:cubicBezTo>
                  <a:pt x="0" y="879"/>
                  <a:pt x="879" y="0"/>
                  <a:pt x="1962" y="0"/>
                </a:cubicBezTo>
                <a:lnTo>
                  <a:pt x="1962" y="0"/>
                </a:lnTo>
                <a:cubicBezTo>
                  <a:pt x="3045" y="0"/>
                  <a:pt x="3924" y="879"/>
                  <a:pt x="3924" y="1962"/>
                </a:cubicBezTo>
              </a:path>
            </a:pathLst>
          </a:custGeom>
          <a:solidFill>
            <a:srgbClr val="ECC0DA"/>
          </a:solidFill>
          <a:ln>
            <a:noFill/>
          </a:ln>
          <a:effectLst/>
        </p:spPr>
        <p:txBody>
          <a:bodyPr wrap="none" anchor="ctr"/>
          <a:lstStyle/>
          <a:p>
            <a:endParaRPr lang="en-US" sz="900"/>
          </a:p>
        </p:txBody>
      </p:sp>
      <p:sp>
        <p:nvSpPr>
          <p:cNvPr id="11" name="Freeform 177">
            <a:extLst>
              <a:ext uri="{FF2B5EF4-FFF2-40B4-BE49-F238E27FC236}">
                <a16:creationId xmlns:a16="http://schemas.microsoft.com/office/drawing/2014/main" id="{08144656-F2C2-BFE1-5E07-95BEFAA41CD7}"/>
              </a:ext>
            </a:extLst>
          </p:cNvPr>
          <p:cNvSpPr>
            <a:spLocks noChangeArrowheads="1"/>
          </p:cNvSpPr>
          <p:nvPr/>
        </p:nvSpPr>
        <p:spPr bwMode="auto">
          <a:xfrm>
            <a:off x="4727420" y="4509953"/>
            <a:ext cx="2188739" cy="2027933"/>
          </a:xfrm>
          <a:custGeom>
            <a:avLst/>
            <a:gdLst>
              <a:gd name="T0" fmla="*/ 3923 w 3924"/>
              <a:gd name="T1" fmla="*/ 1961 h 3924"/>
              <a:gd name="T2" fmla="*/ 3923 w 3924"/>
              <a:gd name="T3" fmla="*/ 1961 h 3924"/>
              <a:gd name="T4" fmla="*/ 1961 w 3924"/>
              <a:gd name="T5" fmla="*/ 3923 h 3924"/>
              <a:gd name="T6" fmla="*/ 1961 w 3924"/>
              <a:gd name="T7" fmla="*/ 3923 h 3924"/>
              <a:gd name="T8" fmla="*/ 0 w 3924"/>
              <a:gd name="T9" fmla="*/ 1961 h 3924"/>
              <a:gd name="T10" fmla="*/ 0 w 3924"/>
              <a:gd name="T11" fmla="*/ 1961 h 3924"/>
              <a:gd name="T12" fmla="*/ 1961 w 3924"/>
              <a:gd name="T13" fmla="*/ 0 h 3924"/>
              <a:gd name="T14" fmla="*/ 1961 w 3924"/>
              <a:gd name="T15" fmla="*/ 0 h 3924"/>
              <a:gd name="T16" fmla="*/ 3923 w 3924"/>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4">
                <a:moveTo>
                  <a:pt x="3923" y="1961"/>
                </a:moveTo>
                <a:lnTo>
                  <a:pt x="3923" y="1961"/>
                </a:lnTo>
                <a:cubicBezTo>
                  <a:pt x="3923" y="3045"/>
                  <a:pt x="3045" y="3923"/>
                  <a:pt x="1961" y="3923"/>
                </a:cubicBezTo>
                <a:lnTo>
                  <a:pt x="1961" y="3923"/>
                </a:lnTo>
                <a:cubicBezTo>
                  <a:pt x="878" y="3923"/>
                  <a:pt x="0" y="3045"/>
                  <a:pt x="0" y="1961"/>
                </a:cubicBezTo>
                <a:lnTo>
                  <a:pt x="0" y="1961"/>
                </a:lnTo>
                <a:cubicBezTo>
                  <a:pt x="0" y="878"/>
                  <a:pt x="878" y="0"/>
                  <a:pt x="1961" y="0"/>
                </a:cubicBezTo>
                <a:lnTo>
                  <a:pt x="1961" y="0"/>
                </a:lnTo>
                <a:cubicBezTo>
                  <a:pt x="3045" y="0"/>
                  <a:pt x="3923" y="878"/>
                  <a:pt x="3923" y="1961"/>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2" name="Freeform 178">
            <a:extLst>
              <a:ext uri="{FF2B5EF4-FFF2-40B4-BE49-F238E27FC236}">
                <a16:creationId xmlns:a16="http://schemas.microsoft.com/office/drawing/2014/main" id="{0EE28C29-4A64-30C1-C335-C5B690531EED}"/>
              </a:ext>
            </a:extLst>
          </p:cNvPr>
          <p:cNvSpPr>
            <a:spLocks noChangeArrowheads="1"/>
          </p:cNvSpPr>
          <p:nvPr/>
        </p:nvSpPr>
        <p:spPr bwMode="auto">
          <a:xfrm>
            <a:off x="6155240" y="5676345"/>
            <a:ext cx="900089" cy="836237"/>
          </a:xfrm>
          <a:custGeom>
            <a:avLst/>
            <a:gdLst>
              <a:gd name="T0" fmla="*/ 1615 w 1616"/>
              <a:gd name="T1" fmla="*/ 808 h 1618"/>
              <a:gd name="T2" fmla="*/ 1615 w 1616"/>
              <a:gd name="T3" fmla="*/ 808 h 1618"/>
              <a:gd name="T4" fmla="*/ 808 w 1616"/>
              <a:gd name="T5" fmla="*/ 1617 h 1618"/>
              <a:gd name="T6" fmla="*/ 808 w 1616"/>
              <a:gd name="T7" fmla="*/ 1617 h 1618"/>
              <a:gd name="T8" fmla="*/ 0 w 1616"/>
              <a:gd name="T9" fmla="*/ 808 h 1618"/>
              <a:gd name="T10" fmla="*/ 0 w 1616"/>
              <a:gd name="T11" fmla="*/ 808 h 1618"/>
              <a:gd name="T12" fmla="*/ 808 w 1616"/>
              <a:gd name="T13" fmla="*/ 0 h 1618"/>
              <a:gd name="T14" fmla="*/ 808 w 1616"/>
              <a:gd name="T15" fmla="*/ 0 h 1618"/>
              <a:gd name="T16" fmla="*/ 1615 w 1616"/>
              <a:gd name="T17" fmla="*/ 808 h 1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6" h="1618">
                <a:moveTo>
                  <a:pt x="1615" y="808"/>
                </a:moveTo>
                <a:lnTo>
                  <a:pt x="1615" y="808"/>
                </a:lnTo>
                <a:cubicBezTo>
                  <a:pt x="1615" y="1255"/>
                  <a:pt x="1254" y="1617"/>
                  <a:pt x="808" y="1617"/>
                </a:cubicBezTo>
                <a:lnTo>
                  <a:pt x="808" y="1617"/>
                </a:lnTo>
                <a:cubicBezTo>
                  <a:pt x="361" y="1617"/>
                  <a:pt x="0" y="1255"/>
                  <a:pt x="0" y="808"/>
                </a:cubicBezTo>
                <a:lnTo>
                  <a:pt x="0" y="808"/>
                </a:lnTo>
                <a:cubicBezTo>
                  <a:pt x="0" y="362"/>
                  <a:pt x="361" y="0"/>
                  <a:pt x="808" y="0"/>
                </a:cubicBezTo>
                <a:lnTo>
                  <a:pt x="808" y="0"/>
                </a:lnTo>
                <a:cubicBezTo>
                  <a:pt x="1254" y="0"/>
                  <a:pt x="1615" y="362"/>
                  <a:pt x="1615" y="808"/>
                </a:cubicBezTo>
              </a:path>
            </a:pathLst>
          </a:custGeom>
          <a:solidFill>
            <a:srgbClr val="292668"/>
          </a:solidFill>
          <a:ln>
            <a:noFill/>
          </a:ln>
          <a:effectLst/>
        </p:spPr>
        <p:txBody>
          <a:bodyPr wrap="none" anchor="ctr"/>
          <a:lstStyle/>
          <a:p>
            <a:endParaRPr lang="en-US" sz="900"/>
          </a:p>
        </p:txBody>
      </p:sp>
      <p:sp>
        <p:nvSpPr>
          <p:cNvPr id="13" name="Freeform 179">
            <a:extLst>
              <a:ext uri="{FF2B5EF4-FFF2-40B4-BE49-F238E27FC236}">
                <a16:creationId xmlns:a16="http://schemas.microsoft.com/office/drawing/2014/main" id="{7B4D7EE8-D53E-F1A5-4BD3-30B33ADEE31A}"/>
              </a:ext>
            </a:extLst>
          </p:cNvPr>
          <p:cNvSpPr>
            <a:spLocks noChangeArrowheads="1"/>
          </p:cNvSpPr>
          <p:nvPr/>
        </p:nvSpPr>
        <p:spPr bwMode="auto">
          <a:xfrm>
            <a:off x="6105089" y="5633530"/>
            <a:ext cx="1003377" cy="929660"/>
          </a:xfrm>
          <a:custGeom>
            <a:avLst/>
            <a:gdLst>
              <a:gd name="T0" fmla="*/ 1797 w 1798"/>
              <a:gd name="T1" fmla="*/ 899 h 1799"/>
              <a:gd name="T2" fmla="*/ 1797 w 1798"/>
              <a:gd name="T3" fmla="*/ 899 h 1799"/>
              <a:gd name="T4" fmla="*/ 899 w 1798"/>
              <a:gd name="T5" fmla="*/ 1798 h 1799"/>
              <a:gd name="T6" fmla="*/ 899 w 1798"/>
              <a:gd name="T7" fmla="*/ 1798 h 1799"/>
              <a:gd name="T8" fmla="*/ 0 w 1798"/>
              <a:gd name="T9" fmla="*/ 899 h 1799"/>
              <a:gd name="T10" fmla="*/ 0 w 1798"/>
              <a:gd name="T11" fmla="*/ 899 h 1799"/>
              <a:gd name="T12" fmla="*/ 899 w 1798"/>
              <a:gd name="T13" fmla="*/ 0 h 1799"/>
              <a:gd name="T14" fmla="*/ 899 w 1798"/>
              <a:gd name="T15" fmla="*/ 0 h 1799"/>
              <a:gd name="T16" fmla="*/ 1797 w 1798"/>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8" h="1799">
                <a:moveTo>
                  <a:pt x="1797" y="899"/>
                </a:moveTo>
                <a:lnTo>
                  <a:pt x="1797" y="899"/>
                </a:lnTo>
                <a:cubicBezTo>
                  <a:pt x="1797" y="1396"/>
                  <a:pt x="1395" y="1798"/>
                  <a:pt x="899" y="1798"/>
                </a:cubicBezTo>
                <a:lnTo>
                  <a:pt x="899" y="1798"/>
                </a:lnTo>
                <a:cubicBezTo>
                  <a:pt x="402" y="1798"/>
                  <a:pt x="0" y="1396"/>
                  <a:pt x="0" y="899"/>
                </a:cubicBezTo>
                <a:lnTo>
                  <a:pt x="0" y="899"/>
                </a:lnTo>
                <a:cubicBezTo>
                  <a:pt x="0" y="402"/>
                  <a:pt x="402" y="0"/>
                  <a:pt x="899" y="0"/>
                </a:cubicBezTo>
                <a:lnTo>
                  <a:pt x="899" y="0"/>
                </a:lnTo>
                <a:cubicBezTo>
                  <a:pt x="1395" y="0"/>
                  <a:pt x="1797" y="402"/>
                  <a:pt x="1797"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4" name="Freeform 180">
            <a:extLst>
              <a:ext uri="{FF2B5EF4-FFF2-40B4-BE49-F238E27FC236}">
                <a16:creationId xmlns:a16="http://schemas.microsoft.com/office/drawing/2014/main" id="{C7804FE9-0D6C-9433-D625-1EA40F717C0F}"/>
              </a:ext>
            </a:extLst>
          </p:cNvPr>
          <p:cNvSpPr>
            <a:spLocks noChangeArrowheads="1"/>
          </p:cNvSpPr>
          <p:nvPr/>
        </p:nvSpPr>
        <p:spPr bwMode="auto">
          <a:xfrm>
            <a:off x="7533860" y="4397310"/>
            <a:ext cx="2188739" cy="2027933"/>
          </a:xfrm>
          <a:custGeom>
            <a:avLst/>
            <a:gdLst>
              <a:gd name="T0" fmla="*/ 3923 w 3924"/>
              <a:gd name="T1" fmla="*/ 1961 h 3924"/>
              <a:gd name="T2" fmla="*/ 3923 w 3924"/>
              <a:gd name="T3" fmla="*/ 1961 h 3924"/>
              <a:gd name="T4" fmla="*/ 1961 w 3924"/>
              <a:gd name="T5" fmla="*/ 3923 h 3924"/>
              <a:gd name="T6" fmla="*/ 1961 w 3924"/>
              <a:gd name="T7" fmla="*/ 3923 h 3924"/>
              <a:gd name="T8" fmla="*/ 0 w 3924"/>
              <a:gd name="T9" fmla="*/ 1961 h 3924"/>
              <a:gd name="T10" fmla="*/ 0 w 3924"/>
              <a:gd name="T11" fmla="*/ 1961 h 3924"/>
              <a:gd name="T12" fmla="*/ 1961 w 3924"/>
              <a:gd name="T13" fmla="*/ 0 h 3924"/>
              <a:gd name="T14" fmla="*/ 1961 w 3924"/>
              <a:gd name="T15" fmla="*/ 0 h 3924"/>
              <a:gd name="T16" fmla="*/ 3923 w 3924"/>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4">
                <a:moveTo>
                  <a:pt x="3923" y="1961"/>
                </a:moveTo>
                <a:lnTo>
                  <a:pt x="3923" y="1961"/>
                </a:lnTo>
                <a:cubicBezTo>
                  <a:pt x="3923" y="3044"/>
                  <a:pt x="3045" y="3923"/>
                  <a:pt x="1961" y="3923"/>
                </a:cubicBezTo>
                <a:lnTo>
                  <a:pt x="1961" y="3923"/>
                </a:lnTo>
                <a:cubicBezTo>
                  <a:pt x="877" y="3923"/>
                  <a:pt x="0" y="3044"/>
                  <a:pt x="0" y="1961"/>
                </a:cubicBezTo>
                <a:lnTo>
                  <a:pt x="0" y="1961"/>
                </a:lnTo>
                <a:cubicBezTo>
                  <a:pt x="0" y="878"/>
                  <a:pt x="877" y="0"/>
                  <a:pt x="1961" y="0"/>
                </a:cubicBezTo>
                <a:lnTo>
                  <a:pt x="1961" y="0"/>
                </a:lnTo>
                <a:cubicBezTo>
                  <a:pt x="3045" y="0"/>
                  <a:pt x="3923" y="878"/>
                  <a:pt x="3923" y="1961"/>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5" name="Freeform 181">
            <a:extLst>
              <a:ext uri="{FF2B5EF4-FFF2-40B4-BE49-F238E27FC236}">
                <a16:creationId xmlns:a16="http://schemas.microsoft.com/office/drawing/2014/main" id="{176AFD52-E883-D1E3-6AFA-87CF3D4349FF}"/>
              </a:ext>
            </a:extLst>
          </p:cNvPr>
          <p:cNvSpPr>
            <a:spLocks noChangeArrowheads="1"/>
          </p:cNvSpPr>
          <p:nvPr/>
        </p:nvSpPr>
        <p:spPr bwMode="auto">
          <a:xfrm>
            <a:off x="7594588" y="4458038"/>
            <a:ext cx="2188739" cy="2027933"/>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5" y="3922"/>
                  <a:pt x="1962" y="3922"/>
                </a:cubicBezTo>
                <a:lnTo>
                  <a:pt x="1962" y="3922"/>
                </a:lnTo>
                <a:cubicBezTo>
                  <a:pt x="878" y="3922"/>
                  <a:pt x="0" y="3044"/>
                  <a:pt x="0" y="1960"/>
                </a:cubicBezTo>
                <a:lnTo>
                  <a:pt x="0" y="1960"/>
                </a:lnTo>
                <a:cubicBezTo>
                  <a:pt x="0" y="878"/>
                  <a:pt x="878" y="0"/>
                  <a:pt x="1962" y="0"/>
                </a:cubicBezTo>
                <a:lnTo>
                  <a:pt x="1962" y="0"/>
                </a:lnTo>
                <a:cubicBezTo>
                  <a:pt x="3045" y="0"/>
                  <a:pt x="3924" y="878"/>
                  <a:pt x="3924" y="1960"/>
                </a:cubicBezTo>
              </a:path>
            </a:pathLst>
          </a:custGeom>
          <a:solidFill>
            <a:srgbClr val="F26F46"/>
          </a:solidFill>
          <a:ln>
            <a:noFill/>
          </a:ln>
          <a:effectLst/>
        </p:spPr>
        <p:txBody>
          <a:bodyPr wrap="none" anchor="ctr"/>
          <a:lstStyle/>
          <a:p>
            <a:endParaRPr lang="en-US" sz="900"/>
          </a:p>
        </p:txBody>
      </p:sp>
      <p:sp>
        <p:nvSpPr>
          <p:cNvPr id="16" name="Freeform 182">
            <a:extLst>
              <a:ext uri="{FF2B5EF4-FFF2-40B4-BE49-F238E27FC236}">
                <a16:creationId xmlns:a16="http://schemas.microsoft.com/office/drawing/2014/main" id="{3B5E9CAA-3B05-4727-522D-1CEDACB83058}"/>
              </a:ext>
            </a:extLst>
          </p:cNvPr>
          <p:cNvSpPr>
            <a:spLocks noChangeArrowheads="1"/>
          </p:cNvSpPr>
          <p:nvPr/>
        </p:nvSpPr>
        <p:spPr bwMode="auto">
          <a:xfrm>
            <a:off x="7655316" y="4518766"/>
            <a:ext cx="2188739" cy="2027933"/>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6" y="3923"/>
                  <a:pt x="1962" y="3923"/>
                </a:cubicBezTo>
                <a:lnTo>
                  <a:pt x="1962" y="3923"/>
                </a:lnTo>
                <a:cubicBezTo>
                  <a:pt x="878" y="3923"/>
                  <a:pt x="0" y="3045"/>
                  <a:pt x="0" y="1961"/>
                </a:cubicBezTo>
                <a:lnTo>
                  <a:pt x="0" y="1961"/>
                </a:lnTo>
                <a:cubicBezTo>
                  <a:pt x="0" y="879"/>
                  <a:pt x="878" y="0"/>
                  <a:pt x="1962" y="0"/>
                </a:cubicBezTo>
                <a:lnTo>
                  <a:pt x="1962" y="0"/>
                </a:lnTo>
                <a:cubicBezTo>
                  <a:pt x="3046" y="0"/>
                  <a:pt x="3924" y="879"/>
                  <a:pt x="3924" y="1961"/>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7" name="Freeform 183">
            <a:extLst>
              <a:ext uri="{FF2B5EF4-FFF2-40B4-BE49-F238E27FC236}">
                <a16:creationId xmlns:a16="http://schemas.microsoft.com/office/drawing/2014/main" id="{8C6ACCC3-EE65-95FE-6D6F-768CD5A9361B}"/>
              </a:ext>
            </a:extLst>
          </p:cNvPr>
          <p:cNvSpPr>
            <a:spLocks noChangeArrowheads="1"/>
          </p:cNvSpPr>
          <p:nvPr/>
        </p:nvSpPr>
        <p:spPr bwMode="auto">
          <a:xfrm>
            <a:off x="9083204" y="5685159"/>
            <a:ext cx="902549" cy="836237"/>
          </a:xfrm>
          <a:custGeom>
            <a:avLst/>
            <a:gdLst>
              <a:gd name="T0" fmla="*/ 1616 w 1617"/>
              <a:gd name="T1" fmla="*/ 808 h 1617"/>
              <a:gd name="T2" fmla="*/ 1616 w 1617"/>
              <a:gd name="T3" fmla="*/ 808 h 1617"/>
              <a:gd name="T4" fmla="*/ 807 w 1617"/>
              <a:gd name="T5" fmla="*/ 1616 h 1617"/>
              <a:gd name="T6" fmla="*/ 807 w 1617"/>
              <a:gd name="T7" fmla="*/ 1616 h 1617"/>
              <a:gd name="T8" fmla="*/ 0 w 1617"/>
              <a:gd name="T9" fmla="*/ 808 h 1617"/>
              <a:gd name="T10" fmla="*/ 0 w 1617"/>
              <a:gd name="T11" fmla="*/ 808 h 1617"/>
              <a:gd name="T12" fmla="*/ 807 w 1617"/>
              <a:gd name="T13" fmla="*/ 0 h 1617"/>
              <a:gd name="T14" fmla="*/ 807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4" y="1616"/>
                  <a:pt x="807" y="1616"/>
                </a:cubicBezTo>
                <a:lnTo>
                  <a:pt x="807" y="1616"/>
                </a:lnTo>
                <a:cubicBezTo>
                  <a:pt x="361" y="1616"/>
                  <a:pt x="0" y="1255"/>
                  <a:pt x="0" y="808"/>
                </a:cubicBezTo>
                <a:lnTo>
                  <a:pt x="0" y="808"/>
                </a:lnTo>
                <a:cubicBezTo>
                  <a:pt x="0" y="362"/>
                  <a:pt x="361" y="0"/>
                  <a:pt x="807" y="0"/>
                </a:cubicBezTo>
                <a:lnTo>
                  <a:pt x="807" y="0"/>
                </a:lnTo>
                <a:cubicBezTo>
                  <a:pt x="1254" y="0"/>
                  <a:pt x="1616" y="362"/>
                  <a:pt x="1616" y="808"/>
                </a:cubicBezTo>
              </a:path>
            </a:pathLst>
          </a:custGeom>
          <a:solidFill>
            <a:srgbClr val="292668"/>
          </a:solidFill>
          <a:ln>
            <a:noFill/>
          </a:ln>
          <a:effectLst/>
        </p:spPr>
        <p:txBody>
          <a:bodyPr wrap="none" anchor="ctr"/>
          <a:lstStyle/>
          <a:p>
            <a:endParaRPr lang="en-US" sz="900"/>
          </a:p>
        </p:txBody>
      </p:sp>
      <p:sp>
        <p:nvSpPr>
          <p:cNvPr id="18" name="Freeform 184">
            <a:extLst>
              <a:ext uri="{FF2B5EF4-FFF2-40B4-BE49-F238E27FC236}">
                <a16:creationId xmlns:a16="http://schemas.microsoft.com/office/drawing/2014/main" id="{5E02C68A-B284-45A1-D42C-DC9A8F1ECC9E}"/>
              </a:ext>
            </a:extLst>
          </p:cNvPr>
          <p:cNvSpPr>
            <a:spLocks noChangeArrowheads="1"/>
          </p:cNvSpPr>
          <p:nvPr/>
        </p:nvSpPr>
        <p:spPr bwMode="auto">
          <a:xfrm>
            <a:off x="9035514" y="5642344"/>
            <a:ext cx="1003377" cy="929660"/>
          </a:xfrm>
          <a:custGeom>
            <a:avLst/>
            <a:gdLst>
              <a:gd name="T0" fmla="*/ 1797 w 1798"/>
              <a:gd name="T1" fmla="*/ 899 h 1799"/>
              <a:gd name="T2" fmla="*/ 1797 w 1798"/>
              <a:gd name="T3" fmla="*/ 899 h 1799"/>
              <a:gd name="T4" fmla="*/ 898 w 1798"/>
              <a:gd name="T5" fmla="*/ 1798 h 1799"/>
              <a:gd name="T6" fmla="*/ 898 w 1798"/>
              <a:gd name="T7" fmla="*/ 1798 h 1799"/>
              <a:gd name="T8" fmla="*/ 0 w 1798"/>
              <a:gd name="T9" fmla="*/ 899 h 1799"/>
              <a:gd name="T10" fmla="*/ 0 w 1798"/>
              <a:gd name="T11" fmla="*/ 899 h 1799"/>
              <a:gd name="T12" fmla="*/ 898 w 1798"/>
              <a:gd name="T13" fmla="*/ 0 h 1799"/>
              <a:gd name="T14" fmla="*/ 898 w 1798"/>
              <a:gd name="T15" fmla="*/ 0 h 1799"/>
              <a:gd name="T16" fmla="*/ 1797 w 1798"/>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8" h="1799">
                <a:moveTo>
                  <a:pt x="1797" y="899"/>
                </a:moveTo>
                <a:lnTo>
                  <a:pt x="1797" y="899"/>
                </a:lnTo>
                <a:cubicBezTo>
                  <a:pt x="1797" y="1396"/>
                  <a:pt x="1395" y="1798"/>
                  <a:pt x="898" y="1798"/>
                </a:cubicBezTo>
                <a:lnTo>
                  <a:pt x="898" y="1798"/>
                </a:lnTo>
                <a:cubicBezTo>
                  <a:pt x="402" y="1798"/>
                  <a:pt x="0" y="1396"/>
                  <a:pt x="0" y="899"/>
                </a:cubicBezTo>
                <a:lnTo>
                  <a:pt x="0" y="899"/>
                </a:lnTo>
                <a:cubicBezTo>
                  <a:pt x="0" y="403"/>
                  <a:pt x="402" y="0"/>
                  <a:pt x="898" y="0"/>
                </a:cubicBezTo>
                <a:lnTo>
                  <a:pt x="898" y="0"/>
                </a:lnTo>
                <a:cubicBezTo>
                  <a:pt x="1395" y="0"/>
                  <a:pt x="1797" y="403"/>
                  <a:pt x="1797"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4" name="CuadroTexto 553">
            <a:extLst>
              <a:ext uri="{FF2B5EF4-FFF2-40B4-BE49-F238E27FC236}">
                <a16:creationId xmlns:a16="http://schemas.microsoft.com/office/drawing/2014/main" id="{24C56823-757D-227A-4231-E396CF6614DC}"/>
              </a:ext>
            </a:extLst>
          </p:cNvPr>
          <p:cNvSpPr txBox="1"/>
          <p:nvPr/>
        </p:nvSpPr>
        <p:spPr>
          <a:xfrm>
            <a:off x="1908094" y="4850984"/>
            <a:ext cx="2262986" cy="923330"/>
          </a:xfrm>
          <a:prstGeom prst="rect">
            <a:avLst/>
          </a:prstGeom>
          <a:noFill/>
        </p:spPr>
        <p:txBody>
          <a:bodyPr wrap="square" rtlCol="0">
            <a:spAutoFit/>
          </a:bodyPr>
          <a:lstStyle/>
          <a:p>
            <a:pPr algn="ctr"/>
            <a:r>
              <a:rPr lang="en-US" b="1" dirty="0">
                <a:solidFill>
                  <a:schemeClr val="bg1"/>
                </a:solidFill>
                <a:latin typeface="Calibri" panose="020F0502020204030204" pitchFamily="34" charset="0"/>
                <a:ea typeface="Lato" charset="0"/>
                <a:cs typeface="Calibri" panose="020F0502020204030204" pitchFamily="34" charset="0"/>
              </a:rPr>
              <a:t>Løsninger, der er lokalt relevante og kontekstspecifikke</a:t>
            </a:r>
          </a:p>
        </p:txBody>
      </p:sp>
      <p:sp>
        <p:nvSpPr>
          <p:cNvPr id="25" name="CuadroTexto 555">
            <a:extLst>
              <a:ext uri="{FF2B5EF4-FFF2-40B4-BE49-F238E27FC236}">
                <a16:creationId xmlns:a16="http://schemas.microsoft.com/office/drawing/2014/main" id="{57B8669F-D804-3E00-F19F-C1C3AA9DE209}"/>
              </a:ext>
            </a:extLst>
          </p:cNvPr>
          <p:cNvSpPr txBox="1"/>
          <p:nvPr/>
        </p:nvSpPr>
        <p:spPr>
          <a:xfrm>
            <a:off x="4753302" y="4927539"/>
            <a:ext cx="2003362" cy="923330"/>
          </a:xfrm>
          <a:prstGeom prst="rect">
            <a:avLst/>
          </a:prstGeom>
          <a:noFill/>
        </p:spPr>
        <p:txBody>
          <a:bodyPr wrap="square" rtlCol="0">
            <a:spAutoFit/>
          </a:bodyPr>
          <a:lstStyle/>
          <a:p>
            <a:pPr algn="ctr"/>
            <a:r>
              <a:rPr lang="en-US" b="1" dirty="0">
                <a:solidFill>
                  <a:schemeClr val="bg1"/>
                </a:solidFill>
                <a:latin typeface="Calibri" panose="020F0502020204030204" pitchFamily="34" charset="0"/>
                <a:ea typeface="Lato" charset="0"/>
                <a:cs typeface="Calibri" panose="020F0502020204030204" pitchFamily="34" charset="0"/>
              </a:rPr>
              <a:t>Gensidig læring og vidensudveksling</a:t>
            </a:r>
          </a:p>
        </p:txBody>
      </p:sp>
      <p:sp>
        <p:nvSpPr>
          <p:cNvPr id="26" name="CuadroTexto 557">
            <a:extLst>
              <a:ext uri="{FF2B5EF4-FFF2-40B4-BE49-F238E27FC236}">
                <a16:creationId xmlns:a16="http://schemas.microsoft.com/office/drawing/2014/main" id="{FF15E263-E8A6-67DF-5181-89BF4CEDD967}"/>
              </a:ext>
            </a:extLst>
          </p:cNvPr>
          <p:cNvSpPr txBox="1"/>
          <p:nvPr/>
        </p:nvSpPr>
        <p:spPr>
          <a:xfrm>
            <a:off x="7618886" y="4879818"/>
            <a:ext cx="2184165" cy="923330"/>
          </a:xfrm>
          <a:prstGeom prst="rect">
            <a:avLst/>
          </a:prstGeom>
          <a:noFill/>
        </p:spPr>
        <p:txBody>
          <a:bodyPr wrap="square" rtlCol="0">
            <a:spAutoFit/>
          </a:bodyPr>
          <a:lstStyle/>
          <a:p>
            <a:pPr algn="ctr"/>
            <a:r>
              <a:rPr lang="en-US" b="1" dirty="0">
                <a:solidFill>
                  <a:schemeClr val="bg1"/>
                </a:solidFill>
                <a:latin typeface="Calibri" panose="020F0502020204030204" pitchFamily="34" charset="0"/>
                <a:ea typeface="Lato" charset="0"/>
                <a:cs typeface="Calibri" panose="020F0502020204030204" pitchFamily="34" charset="0"/>
              </a:rPr>
              <a:t>Større tillid, ejerskab og langsigtet effekt</a:t>
            </a:r>
          </a:p>
        </p:txBody>
      </p:sp>
      <p:grpSp>
        <p:nvGrpSpPr>
          <p:cNvPr id="28" name="Graphic 3">
            <a:extLst>
              <a:ext uri="{FF2B5EF4-FFF2-40B4-BE49-F238E27FC236}">
                <a16:creationId xmlns:a16="http://schemas.microsoft.com/office/drawing/2014/main" id="{4E870902-C831-A7AC-FB0B-5AACB72C5FC0}"/>
              </a:ext>
            </a:extLst>
          </p:cNvPr>
          <p:cNvGrpSpPr/>
          <p:nvPr/>
        </p:nvGrpSpPr>
        <p:grpSpPr>
          <a:xfrm>
            <a:off x="6289852" y="5699384"/>
            <a:ext cx="656821" cy="686729"/>
            <a:chOff x="4643578" y="432838"/>
            <a:chExt cx="1028134" cy="1160188"/>
          </a:xfrm>
          <a:solidFill>
            <a:schemeClr val="bg1"/>
          </a:solidFill>
        </p:grpSpPr>
        <p:sp>
          <p:nvSpPr>
            <p:cNvPr id="29" name="Freeform 1033">
              <a:extLst>
                <a:ext uri="{FF2B5EF4-FFF2-40B4-BE49-F238E27FC236}">
                  <a16:creationId xmlns:a16="http://schemas.microsoft.com/office/drawing/2014/main" id="{733BD79B-3857-D901-3137-2F1744D4A2B3}"/>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25684"/>
            </a:solidFill>
            <a:ln w="27426" cap="flat">
              <a:noFill/>
              <a:prstDash val="solid"/>
              <a:miter/>
            </a:ln>
          </p:spPr>
          <p:txBody>
            <a:bodyPr rtlCol="0" anchor="ctr"/>
            <a:lstStyle/>
            <a:p>
              <a:endParaRPr lang="en-US" dirty="0"/>
            </a:p>
          </p:txBody>
        </p:sp>
        <p:grpSp>
          <p:nvGrpSpPr>
            <p:cNvPr id="30" name="Graphic 3">
              <a:extLst>
                <a:ext uri="{FF2B5EF4-FFF2-40B4-BE49-F238E27FC236}">
                  <a16:creationId xmlns:a16="http://schemas.microsoft.com/office/drawing/2014/main" id="{6296B283-B606-6376-70A3-E239447ACE77}"/>
                </a:ext>
              </a:extLst>
            </p:cNvPr>
            <p:cNvGrpSpPr/>
            <p:nvPr/>
          </p:nvGrpSpPr>
          <p:grpSpPr>
            <a:xfrm>
              <a:off x="4643578" y="432838"/>
              <a:ext cx="1028134" cy="1160188"/>
              <a:chOff x="4643578" y="432838"/>
              <a:chExt cx="1028134" cy="1160188"/>
            </a:xfrm>
            <a:grpFill/>
          </p:grpSpPr>
          <p:sp>
            <p:nvSpPr>
              <p:cNvPr id="31" name="Freeform 1035">
                <a:extLst>
                  <a:ext uri="{FF2B5EF4-FFF2-40B4-BE49-F238E27FC236}">
                    <a16:creationId xmlns:a16="http://schemas.microsoft.com/office/drawing/2014/main" id="{D768B475-E429-4BB5-C119-6180A70F9FC2}"/>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32" name="Graphic 3">
                <a:extLst>
                  <a:ext uri="{FF2B5EF4-FFF2-40B4-BE49-F238E27FC236}">
                    <a16:creationId xmlns:a16="http://schemas.microsoft.com/office/drawing/2014/main" id="{D4E57E57-AF0C-02EB-1E3D-E973BC8B71B3}"/>
                  </a:ext>
                </a:extLst>
              </p:cNvPr>
              <p:cNvGrpSpPr/>
              <p:nvPr/>
            </p:nvGrpSpPr>
            <p:grpSpPr>
              <a:xfrm>
                <a:off x="4643578" y="432838"/>
                <a:ext cx="1028134" cy="1160188"/>
                <a:chOff x="4643578" y="432838"/>
                <a:chExt cx="1028134" cy="1160188"/>
              </a:xfrm>
              <a:grpFill/>
            </p:grpSpPr>
            <p:sp>
              <p:nvSpPr>
                <p:cNvPr id="33" name="Freeform 1037">
                  <a:extLst>
                    <a:ext uri="{FF2B5EF4-FFF2-40B4-BE49-F238E27FC236}">
                      <a16:creationId xmlns:a16="http://schemas.microsoft.com/office/drawing/2014/main" id="{F3A044E3-532E-49A1-5665-C75AD2A9568C}"/>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34" name="Freeform 1038">
                  <a:extLst>
                    <a:ext uri="{FF2B5EF4-FFF2-40B4-BE49-F238E27FC236}">
                      <a16:creationId xmlns:a16="http://schemas.microsoft.com/office/drawing/2014/main" id="{E4F6BFD1-1D09-4FE7-25B7-4F1351924AAB}"/>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grpSp>
        <p:nvGrpSpPr>
          <p:cNvPr id="35" name="Graphic 3">
            <a:extLst>
              <a:ext uri="{FF2B5EF4-FFF2-40B4-BE49-F238E27FC236}">
                <a16:creationId xmlns:a16="http://schemas.microsoft.com/office/drawing/2014/main" id="{E689CC58-7D73-2837-39D9-59520B22C6A3}"/>
              </a:ext>
            </a:extLst>
          </p:cNvPr>
          <p:cNvGrpSpPr/>
          <p:nvPr/>
        </p:nvGrpSpPr>
        <p:grpSpPr>
          <a:xfrm>
            <a:off x="9193972" y="5709858"/>
            <a:ext cx="712143" cy="619113"/>
            <a:chOff x="6615628" y="2116894"/>
            <a:chExt cx="1066935" cy="1001108"/>
          </a:xfrm>
          <a:solidFill>
            <a:schemeClr val="bg1"/>
          </a:solidFill>
        </p:grpSpPr>
        <p:sp>
          <p:nvSpPr>
            <p:cNvPr id="36" name="Freeform 1128">
              <a:extLst>
                <a:ext uri="{FF2B5EF4-FFF2-40B4-BE49-F238E27FC236}">
                  <a16:creationId xmlns:a16="http://schemas.microsoft.com/office/drawing/2014/main" id="{581D519A-83CB-DC6B-117B-D9F651DBFC9E}"/>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1983D"/>
            </a:solidFill>
            <a:ln w="27426" cap="flat">
              <a:noFill/>
              <a:prstDash val="solid"/>
              <a:miter/>
            </a:ln>
          </p:spPr>
          <p:txBody>
            <a:bodyPr rtlCol="0" anchor="ctr"/>
            <a:lstStyle/>
            <a:p>
              <a:endParaRPr lang="en-US"/>
            </a:p>
          </p:txBody>
        </p:sp>
        <p:grpSp>
          <p:nvGrpSpPr>
            <p:cNvPr id="37" name="Graphic 3">
              <a:extLst>
                <a:ext uri="{FF2B5EF4-FFF2-40B4-BE49-F238E27FC236}">
                  <a16:creationId xmlns:a16="http://schemas.microsoft.com/office/drawing/2014/main" id="{FCBBDC20-AD2A-AD76-2B5C-4426B76A1FA2}"/>
                </a:ext>
              </a:extLst>
            </p:cNvPr>
            <p:cNvGrpSpPr/>
            <p:nvPr/>
          </p:nvGrpSpPr>
          <p:grpSpPr>
            <a:xfrm>
              <a:off x="6615628" y="2116894"/>
              <a:ext cx="1066935" cy="1001108"/>
              <a:chOff x="6615628" y="2116894"/>
              <a:chExt cx="1066935" cy="1001108"/>
            </a:xfrm>
            <a:grpFill/>
          </p:grpSpPr>
          <p:sp>
            <p:nvSpPr>
              <p:cNvPr id="38" name="Freeform 1130">
                <a:extLst>
                  <a:ext uri="{FF2B5EF4-FFF2-40B4-BE49-F238E27FC236}">
                    <a16:creationId xmlns:a16="http://schemas.microsoft.com/office/drawing/2014/main" id="{396BDFD6-C168-2BE7-DC6A-D9D7808BFFC5}"/>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39" name="Freeform 1131">
                <a:extLst>
                  <a:ext uri="{FF2B5EF4-FFF2-40B4-BE49-F238E27FC236}">
                    <a16:creationId xmlns:a16="http://schemas.microsoft.com/office/drawing/2014/main" id="{502EB653-8CC2-FEB0-7C36-3E14F493EA98}"/>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40" name="Freeform 1132">
                <a:extLst>
                  <a:ext uri="{FF2B5EF4-FFF2-40B4-BE49-F238E27FC236}">
                    <a16:creationId xmlns:a16="http://schemas.microsoft.com/office/drawing/2014/main" id="{8D2ED528-CB19-4546-ED4A-A2AE5BFBBF62}"/>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41" name="Freeform 1133">
                <a:extLst>
                  <a:ext uri="{FF2B5EF4-FFF2-40B4-BE49-F238E27FC236}">
                    <a16:creationId xmlns:a16="http://schemas.microsoft.com/office/drawing/2014/main" id="{9F1D04B6-859E-3678-AF9B-C93DBCE4091E}"/>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42" name="Freeform 1134">
                <a:extLst>
                  <a:ext uri="{FF2B5EF4-FFF2-40B4-BE49-F238E27FC236}">
                    <a16:creationId xmlns:a16="http://schemas.microsoft.com/office/drawing/2014/main" id="{3F75D6C0-0EB4-0586-2019-A27FB5B3F773}"/>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43" name="Freeform 1135">
                <a:extLst>
                  <a:ext uri="{FF2B5EF4-FFF2-40B4-BE49-F238E27FC236}">
                    <a16:creationId xmlns:a16="http://schemas.microsoft.com/office/drawing/2014/main" id="{9B329B66-609C-8964-C40E-4979246DD5D4}"/>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44" name="Freeform 1136">
                <a:extLst>
                  <a:ext uri="{FF2B5EF4-FFF2-40B4-BE49-F238E27FC236}">
                    <a16:creationId xmlns:a16="http://schemas.microsoft.com/office/drawing/2014/main" id="{20E30C1B-7306-9963-ABF9-1948B8E52693}"/>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45" name="Freeform 1137">
                <a:extLst>
                  <a:ext uri="{FF2B5EF4-FFF2-40B4-BE49-F238E27FC236}">
                    <a16:creationId xmlns:a16="http://schemas.microsoft.com/office/drawing/2014/main" id="{37143D91-D570-3D73-10B2-019B43CC4934}"/>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46" name="Freeform 1138">
                <a:extLst>
                  <a:ext uri="{FF2B5EF4-FFF2-40B4-BE49-F238E27FC236}">
                    <a16:creationId xmlns:a16="http://schemas.microsoft.com/office/drawing/2014/main" id="{57B5C4D2-14F1-2A1A-7F63-1D3AA0299AA6}"/>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47" name="Freeform 1139">
                <a:extLst>
                  <a:ext uri="{FF2B5EF4-FFF2-40B4-BE49-F238E27FC236}">
                    <a16:creationId xmlns:a16="http://schemas.microsoft.com/office/drawing/2014/main" id="{2C98B206-23A4-E116-25A2-9971F893E027}"/>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48" name="Freeform 1140">
                <a:extLst>
                  <a:ext uri="{FF2B5EF4-FFF2-40B4-BE49-F238E27FC236}">
                    <a16:creationId xmlns:a16="http://schemas.microsoft.com/office/drawing/2014/main" id="{0E55D494-AF1A-DA95-29E0-FF789E9E199C}"/>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49" name="Freeform 1141">
                <a:extLst>
                  <a:ext uri="{FF2B5EF4-FFF2-40B4-BE49-F238E27FC236}">
                    <a16:creationId xmlns:a16="http://schemas.microsoft.com/office/drawing/2014/main" id="{772F6754-F40A-4E89-EC66-98A6911B5326}"/>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grpSp>
        <p:nvGrpSpPr>
          <p:cNvPr id="50" name="Group 49">
            <a:extLst>
              <a:ext uri="{FF2B5EF4-FFF2-40B4-BE49-F238E27FC236}">
                <a16:creationId xmlns:a16="http://schemas.microsoft.com/office/drawing/2014/main" id="{DE8CC7FD-F434-F233-7874-8528D4905BEE}"/>
              </a:ext>
            </a:extLst>
          </p:cNvPr>
          <p:cNvGrpSpPr/>
          <p:nvPr/>
        </p:nvGrpSpPr>
        <p:grpSpPr>
          <a:xfrm>
            <a:off x="3654318" y="5818842"/>
            <a:ext cx="575165" cy="532816"/>
            <a:chOff x="3258209" y="1217582"/>
            <a:chExt cx="4712093" cy="4711281"/>
          </a:xfrm>
          <a:solidFill>
            <a:schemeClr val="bg1"/>
          </a:solidFill>
        </p:grpSpPr>
        <p:sp>
          <p:nvSpPr>
            <p:cNvPr id="51" name="Freeform 31">
              <a:extLst>
                <a:ext uri="{FF2B5EF4-FFF2-40B4-BE49-F238E27FC236}">
                  <a16:creationId xmlns:a16="http://schemas.microsoft.com/office/drawing/2014/main" id="{AFBF0211-8DB3-6557-5700-52875968FE52}"/>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1983D"/>
            </a:solidFill>
            <a:ln w="9514" cap="flat">
              <a:noFill/>
              <a:prstDash val="solid"/>
              <a:miter/>
            </a:ln>
          </p:spPr>
          <p:txBody>
            <a:bodyPr rtlCol="0" anchor="ctr"/>
            <a:lstStyle/>
            <a:p>
              <a:endParaRPr lang="en-US"/>
            </a:p>
          </p:txBody>
        </p:sp>
        <p:sp>
          <p:nvSpPr>
            <p:cNvPr id="52" name="Freeform 32">
              <a:extLst>
                <a:ext uri="{FF2B5EF4-FFF2-40B4-BE49-F238E27FC236}">
                  <a16:creationId xmlns:a16="http://schemas.microsoft.com/office/drawing/2014/main" id="{7C288DFA-8CFB-0F51-C946-5871F38D2E39}"/>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1983D"/>
            </a:solidFill>
            <a:ln w="9514" cap="flat">
              <a:noFill/>
              <a:prstDash val="solid"/>
              <a:miter/>
            </a:ln>
          </p:spPr>
          <p:txBody>
            <a:bodyPr rtlCol="0" anchor="ctr"/>
            <a:lstStyle/>
            <a:p>
              <a:endParaRPr lang="en-US"/>
            </a:p>
          </p:txBody>
        </p:sp>
        <p:grpSp>
          <p:nvGrpSpPr>
            <p:cNvPr id="53" name="Group 52">
              <a:extLst>
                <a:ext uri="{FF2B5EF4-FFF2-40B4-BE49-F238E27FC236}">
                  <a16:creationId xmlns:a16="http://schemas.microsoft.com/office/drawing/2014/main" id="{D143961A-7B33-185D-F9D3-40BEA5FFE2BA}"/>
                </a:ext>
              </a:extLst>
            </p:cNvPr>
            <p:cNvGrpSpPr/>
            <p:nvPr/>
          </p:nvGrpSpPr>
          <p:grpSpPr>
            <a:xfrm>
              <a:off x="3258209" y="1217582"/>
              <a:ext cx="4712093" cy="4711281"/>
              <a:chOff x="3258209" y="1217582"/>
              <a:chExt cx="4712093" cy="4711281"/>
            </a:xfrm>
            <a:grpFill/>
          </p:grpSpPr>
          <p:sp>
            <p:nvSpPr>
              <p:cNvPr id="54" name="Freeform 16">
                <a:extLst>
                  <a:ext uri="{FF2B5EF4-FFF2-40B4-BE49-F238E27FC236}">
                    <a16:creationId xmlns:a16="http://schemas.microsoft.com/office/drawing/2014/main" id="{D4AA069E-931C-5D85-69AB-DC7146EC0B93}"/>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55" name="Freeform 18">
                <a:extLst>
                  <a:ext uri="{FF2B5EF4-FFF2-40B4-BE49-F238E27FC236}">
                    <a16:creationId xmlns:a16="http://schemas.microsoft.com/office/drawing/2014/main" id="{23EA563C-35CD-6D03-EDE2-F173F50703EB}"/>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56" name="Freeform 19">
                <a:extLst>
                  <a:ext uri="{FF2B5EF4-FFF2-40B4-BE49-F238E27FC236}">
                    <a16:creationId xmlns:a16="http://schemas.microsoft.com/office/drawing/2014/main" id="{EA8208FB-6BB6-10DE-C3EE-00EC10F05E71}"/>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57" name="Freeform 20">
                <a:extLst>
                  <a:ext uri="{FF2B5EF4-FFF2-40B4-BE49-F238E27FC236}">
                    <a16:creationId xmlns:a16="http://schemas.microsoft.com/office/drawing/2014/main" id="{F6CA9120-EE33-F83C-EE2D-B2B77008C18B}"/>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58" name="Freeform 21">
                <a:extLst>
                  <a:ext uri="{FF2B5EF4-FFF2-40B4-BE49-F238E27FC236}">
                    <a16:creationId xmlns:a16="http://schemas.microsoft.com/office/drawing/2014/main" id="{91061BE5-00C1-93DD-524E-8B246106C1F9}"/>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59" name="Freeform 22">
                <a:extLst>
                  <a:ext uri="{FF2B5EF4-FFF2-40B4-BE49-F238E27FC236}">
                    <a16:creationId xmlns:a16="http://schemas.microsoft.com/office/drawing/2014/main" id="{34D35003-CF09-22F9-A449-43BD64F48307}"/>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60" name="Freeform 23">
                <a:extLst>
                  <a:ext uri="{FF2B5EF4-FFF2-40B4-BE49-F238E27FC236}">
                    <a16:creationId xmlns:a16="http://schemas.microsoft.com/office/drawing/2014/main" id="{5437A157-16AA-F2EA-0026-9D7AC6D35469}"/>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61" name="Freeform 24">
                <a:extLst>
                  <a:ext uri="{FF2B5EF4-FFF2-40B4-BE49-F238E27FC236}">
                    <a16:creationId xmlns:a16="http://schemas.microsoft.com/office/drawing/2014/main" id="{86B1B38B-7DBC-5132-2BEA-EF30A2E1AAC5}"/>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62" name="Freeform 25">
                <a:extLst>
                  <a:ext uri="{FF2B5EF4-FFF2-40B4-BE49-F238E27FC236}">
                    <a16:creationId xmlns:a16="http://schemas.microsoft.com/office/drawing/2014/main" id="{E7FD7B31-01AC-45DD-332F-552B2087053D}"/>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63" name="Freeform 26">
                <a:extLst>
                  <a:ext uri="{FF2B5EF4-FFF2-40B4-BE49-F238E27FC236}">
                    <a16:creationId xmlns:a16="http://schemas.microsoft.com/office/drawing/2014/main" id="{9BF702B9-8E8B-8FFA-6413-C220849A9E34}"/>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64" name="Freeform 27">
                <a:extLst>
                  <a:ext uri="{FF2B5EF4-FFF2-40B4-BE49-F238E27FC236}">
                    <a16:creationId xmlns:a16="http://schemas.microsoft.com/office/drawing/2014/main" id="{54A6EA90-EB6A-24F6-D5D8-9D45D7001753}"/>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65" name="Freeform 28">
                <a:extLst>
                  <a:ext uri="{FF2B5EF4-FFF2-40B4-BE49-F238E27FC236}">
                    <a16:creationId xmlns:a16="http://schemas.microsoft.com/office/drawing/2014/main" id="{CBBAE20E-3230-3B48-78BB-954AE86F7322}"/>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66" name="Freeform 29">
                <a:extLst>
                  <a:ext uri="{FF2B5EF4-FFF2-40B4-BE49-F238E27FC236}">
                    <a16:creationId xmlns:a16="http://schemas.microsoft.com/office/drawing/2014/main" id="{BB080319-BFE5-ACE5-A143-C2515D2F380D}"/>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67" name="Freeform 30">
                <a:extLst>
                  <a:ext uri="{FF2B5EF4-FFF2-40B4-BE49-F238E27FC236}">
                    <a16:creationId xmlns:a16="http://schemas.microsoft.com/office/drawing/2014/main" id="{B683001B-EA40-0430-8938-FB6B9CE9C7F5}"/>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289461483"/>
      </p:ext>
    </p:extLst>
  </p:cSld>
  <p:clrMapOvr>
    <a:masterClrMapping/>
  </p:clrMapOvr>
</p:sld>
</file>

<file path=ppt/slides/slide2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0862D5-48B5-8601-6D6D-FEE8183B3428}"/>
              </a:ext>
            </a:extLst>
          </p:cNvPr>
          <p:cNvSpPr>
            <a:spLocks noGrp="1"/>
          </p:cNvSpPr>
          <p:nvPr>
            <p:ph type="body" sz="quarter" idx="18"/>
          </p:nvPr>
        </p:nvSpPr>
        <p:spPr>
          <a:xfrm>
            <a:off x="4825907" y="609180"/>
            <a:ext cx="6341766" cy="5166427"/>
          </a:xfrm>
        </p:spPr>
        <p:txBody>
          <a:bodyPr/>
          <a:lstStyle/>
          <a:p>
            <a:pPr marL="0" indent="0" algn="just"/>
            <a:r>
              <a:rPr lang="en-US" dirty="0"/>
              <a:t>Et vellykket samarbejde inden for fødevaresystemer afhænger af målrettet og inkluderende kommunikation. Partnerskaber samler ofte aktører fra uddannelsessektoren, erhvervslivet, hotel- og restaurationsbranchen, politik og lokalsamfund, som hver har forskellige prioriteter, sprog og arbejdsmetoder. Uden omhyggelig kommunikation kan samarbejdet blive fragmenteret eller domineret af et enkelt perspektiv.</a:t>
            </a:r>
          </a:p>
          <a:p>
            <a:pPr marL="0" indent="0" algn="just"/>
            <a:endParaRPr lang="en-US" dirty="0"/>
          </a:p>
          <a:p>
            <a:pPr marL="0" indent="0" algn="just"/>
            <a:r>
              <a:rPr lang="en-US" dirty="0"/>
              <a:t>Effektiv kommunikation i partnerskaber indebærer klarhed om mål, roller og forventninger samt åbenhed over for dialog og feedback. Det kræver også, at man anerkender, at ikke al viden udtrykkes på samme måde. Teknisk ekspertise, kulturel viden og livserfaring bidrager alle til et meningsfuldt samarbejde. Når kommunikationen er respektfuld og gennemsigtig, bidrager det til at understøtte et langsigtet samarbejde.</a:t>
            </a:r>
          </a:p>
          <a:p>
            <a:pPr marL="0" indent="0" algn="just"/>
            <a:endParaRPr lang="en-GB" dirty="0"/>
          </a:p>
        </p:txBody>
      </p:sp>
      <p:sp>
        <p:nvSpPr>
          <p:cNvPr id="3" name="Text Placeholder 2">
            <a:extLst>
              <a:ext uri="{FF2B5EF4-FFF2-40B4-BE49-F238E27FC236}">
                <a16:creationId xmlns:a16="http://schemas.microsoft.com/office/drawing/2014/main" id="{45944419-CE95-E806-A0B5-DDCC7A6E69AE}"/>
              </a:ext>
            </a:extLst>
          </p:cNvPr>
          <p:cNvSpPr>
            <a:spLocks noGrp="1"/>
          </p:cNvSpPr>
          <p:nvPr>
            <p:ph type="body" sz="quarter" idx="16"/>
          </p:nvPr>
        </p:nvSpPr>
        <p:spPr>
          <a:xfrm>
            <a:off x="600998" y="835090"/>
            <a:ext cx="3209001" cy="1774519"/>
          </a:xfrm>
        </p:spPr>
        <p:txBody>
          <a:bodyPr/>
          <a:lstStyle/>
          <a:p>
            <a:r>
              <a:rPr lang="en-US" dirty="0"/>
              <a:t>Kommunikation og tillid i fødevarepartnerskaber</a:t>
            </a:r>
            <a:endParaRPr lang="en-GB" dirty="0"/>
          </a:p>
        </p:txBody>
      </p:sp>
    </p:spTree>
    <p:extLst>
      <p:ext uri="{BB962C8B-B14F-4D97-AF65-F5344CB8AC3E}">
        <p14:creationId xmlns:p14="http://schemas.microsoft.com/office/powerpoint/2010/main" val="2118696711"/>
      </p:ext>
    </p:extLst>
  </p:cSld>
  <p:clrMapOvr>
    <a:masterClrMapping/>
  </p:clrMapOvr>
</p:sld>
</file>

<file path=ppt/slides/slide2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4E8879-1CC7-7762-930F-6F0097614595}"/>
              </a:ext>
            </a:extLst>
          </p:cNvPr>
          <p:cNvSpPr>
            <a:spLocks noGrp="1"/>
          </p:cNvSpPr>
          <p:nvPr>
            <p:ph type="body" sz="quarter" idx="16"/>
          </p:nvPr>
        </p:nvSpPr>
        <p:spPr/>
        <p:txBody>
          <a:bodyPr/>
          <a:lstStyle/>
          <a:p>
            <a:r>
              <a:rPr lang="en-GB" dirty="0"/>
              <a:t>Tillid, magt og deltagelse</a:t>
            </a:r>
          </a:p>
        </p:txBody>
      </p:sp>
      <p:sp>
        <p:nvSpPr>
          <p:cNvPr id="3" name="Text Placeholder 2">
            <a:extLst>
              <a:ext uri="{FF2B5EF4-FFF2-40B4-BE49-F238E27FC236}">
                <a16:creationId xmlns:a16="http://schemas.microsoft.com/office/drawing/2014/main" id="{CFD38EF1-5E20-7F1C-A7F9-9DE84AD3C890}"/>
              </a:ext>
            </a:extLst>
          </p:cNvPr>
          <p:cNvSpPr>
            <a:spLocks noGrp="1"/>
          </p:cNvSpPr>
          <p:nvPr>
            <p:ph type="body" sz="quarter" idx="19"/>
          </p:nvPr>
        </p:nvSpPr>
        <p:spPr>
          <a:xfrm>
            <a:off x="904856" y="2383873"/>
            <a:ext cx="10479218" cy="3781929"/>
          </a:xfrm>
        </p:spPr>
        <p:txBody>
          <a:bodyPr/>
          <a:lstStyle/>
          <a:p>
            <a:pPr marL="0" indent="0" algn="just"/>
            <a:r>
              <a:rPr lang="en-US" dirty="0"/>
              <a:t>Tillid er centralt i samarbejdet om fødevaresystemet, men den opstår ikke automatisk. Magtubalance i forbindelse med finansiering, institutionel status eller faglig ekspertise kan påvirke, hvem der bliver hørt, hvem der træffer beslutninger, og hvis viden der prioriteres. Hvis disse dynamikker ikke anerkendes, risikerer samarbejdet at forstærke eksisterende uligheder.</a:t>
            </a:r>
          </a:p>
          <a:p>
            <a:pPr marL="0" indent="0" algn="just"/>
            <a:endParaRPr lang="en-US" dirty="0"/>
          </a:p>
          <a:p>
            <a:pPr marL="0" indent="0" algn="just"/>
            <a:r>
              <a:rPr lang="en-US" dirty="0"/>
              <a:t>Inkluderende partnerskaber reflekterer aktivt over magt og deltagelse. Dette kan indebære at dele beslutningstagningen, skabe rum for lokalsamfundets stemmer og værdsætte erfaringsbaseret viden på lige fod med akademisk eller faglig ekspertise. Når tillid opbygges gennem retfærdig deltagelse og gensidig respekt, bliver samarbejdet mere retfærdigt og mere effektivt i forhold til at tackle udfordringerne i fødevaresystemet.</a:t>
            </a:r>
          </a:p>
          <a:p>
            <a:pPr marL="0" indent="0" algn="just"/>
            <a:endParaRPr lang="en-GB" dirty="0"/>
          </a:p>
        </p:txBody>
      </p:sp>
    </p:spTree>
    <p:extLst>
      <p:ext uri="{BB962C8B-B14F-4D97-AF65-F5344CB8AC3E}">
        <p14:creationId xmlns:p14="http://schemas.microsoft.com/office/powerpoint/2010/main" val="342288924"/>
      </p:ext>
    </p:extLst>
  </p:cSld>
  <p:clrMapOvr>
    <a:masterClrMapping/>
  </p:clrMapOvr>
</p:sld>
</file>

<file path=ppt/slides/slide2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91840B-0B70-FBA1-7658-61481DEA0462}"/>
              </a:ext>
            </a:extLst>
          </p:cNvPr>
          <p:cNvSpPr>
            <a:spLocks noGrp="1"/>
          </p:cNvSpPr>
          <p:nvPr>
            <p:ph type="body" sz="quarter" idx="16"/>
          </p:nvPr>
        </p:nvSpPr>
        <p:spPr/>
        <p:txBody>
          <a:bodyPr/>
          <a:lstStyle/>
          <a:p>
            <a:r>
              <a:rPr lang="en-US" dirty="0"/>
              <a:t>Etiske tilgange til partnerskaber inden for fødevaresystemet</a:t>
            </a:r>
            <a:endParaRPr lang="en-GB" dirty="0"/>
          </a:p>
        </p:txBody>
      </p:sp>
      <p:sp>
        <p:nvSpPr>
          <p:cNvPr id="3" name="Text Placeholder 2">
            <a:extLst>
              <a:ext uri="{FF2B5EF4-FFF2-40B4-BE49-F238E27FC236}">
                <a16:creationId xmlns:a16="http://schemas.microsoft.com/office/drawing/2014/main" id="{13F56C67-568A-0B86-F23B-D1292037E3C4}"/>
              </a:ext>
            </a:extLst>
          </p:cNvPr>
          <p:cNvSpPr>
            <a:spLocks noGrp="1"/>
          </p:cNvSpPr>
          <p:nvPr>
            <p:ph type="body" sz="quarter" idx="19"/>
          </p:nvPr>
        </p:nvSpPr>
        <p:spPr>
          <a:xfrm>
            <a:off x="904856" y="1780771"/>
            <a:ext cx="10052954" cy="4250335"/>
          </a:xfrm>
        </p:spPr>
        <p:txBody>
          <a:bodyPr/>
          <a:lstStyle/>
          <a:p>
            <a:pPr marL="0" indent="0" algn="just"/>
            <a:r>
              <a:rPr lang="en-US" dirty="0"/>
              <a:t>Etisk refleksion understøtter et stærkere og mere ansvarligt samarbejde i fødevaresystemer. Etiske tilgange tilskynder partnere til at overveje spørgsmål om retfærdighed, gennemsigtighed, ansvar og langsigtede konsekvenser, især når de arbejder på tværs af sektorer eller med lokalsamfund.</a:t>
            </a:r>
          </a:p>
          <a:p>
            <a:pPr marL="0" indent="0" algn="just"/>
            <a:endParaRPr lang="en-US" dirty="0"/>
          </a:p>
          <a:p>
            <a:pPr marL="0" indent="0" algn="just"/>
            <a:r>
              <a:rPr lang="en-US" dirty="0"/>
              <a:t>Organisationer som Food Ethics Council understreger vigtigheden af etisk tænkning i fødevarerelateret beslutningstagning og partnerskaber. I stedet for at tilbyde faste regler understøtter etiske rammer en løbende refleksion over, hvordan samarbejdet foregår, hvem der drager fordel af det, og hvordan relationerne kan forbedres. Ved at indarbejde etisk bevidsthed i kommunikation og udformning af partnerskaber er samarbejdsbaserede fødevareinitiativer bedre rustet til at skabe tillid, dele ansvar og støtte bæredygtige og socialt ansvarlige fødevaresystemer.</a:t>
            </a:r>
          </a:p>
          <a:p>
            <a:pPr marL="0" indent="0" algn="just"/>
            <a:endParaRPr lang="en-GB" dirty="0"/>
          </a:p>
        </p:txBody>
      </p:sp>
    </p:spTree>
    <p:extLst>
      <p:ext uri="{BB962C8B-B14F-4D97-AF65-F5344CB8AC3E}">
        <p14:creationId xmlns:p14="http://schemas.microsoft.com/office/powerpoint/2010/main" val="1143012778"/>
      </p:ext>
    </p:extLst>
  </p:cSld>
  <p:clrMapOvr>
    <a:masterClrMapping/>
  </p:clrMapOvr>
</p:sld>
</file>

<file path=ppt/slides/slide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23">
            <a:extLst>
              <a:ext uri="{FF2B5EF4-FFF2-40B4-BE49-F238E27FC236}">
                <a16:creationId xmlns:a16="http://schemas.microsoft.com/office/drawing/2014/main" id="{9EF9F3E2-517A-D141-9F01-9831E126136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6990" b="16990"/>
          <a:stretch>
            <a:fillRect/>
          </a:stretch>
        </p:blipFill>
        <p:spPr/>
      </p:pic>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
        <p:nvSpPr>
          <p:cNvPr id="14" name="Rectangle 13">
            <a:extLst>
              <a:ext uri="{FF2B5EF4-FFF2-40B4-BE49-F238E27FC236}">
                <a16:creationId xmlns:a16="http://schemas.microsoft.com/office/drawing/2014/main" id="{BE59536B-CB14-6A49-9925-C70C0915408D}"/>
              </a:ext>
            </a:extLst>
          </p:cNvPr>
          <p:cNvSpPr/>
          <p:nvPr/>
        </p:nvSpPr>
        <p:spPr>
          <a:xfrm>
            <a:off x="5523514" y="3110948"/>
            <a:ext cx="3958416"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5" name="TextBox 14">
            <a:extLst>
              <a:ext uri="{FF2B5EF4-FFF2-40B4-BE49-F238E27FC236}">
                <a16:creationId xmlns:a16="http://schemas.microsoft.com/office/drawing/2014/main" id="{04695EEA-D075-3642-8CB0-45ED61E791B1}"/>
              </a:ext>
            </a:extLst>
          </p:cNvPr>
          <p:cNvSpPr txBox="1"/>
          <p:nvPr/>
        </p:nvSpPr>
        <p:spPr>
          <a:xfrm>
            <a:off x="5707537" y="3163246"/>
            <a:ext cx="3717108" cy="646331"/>
          </a:xfrm>
          <a:prstGeom prst="rect">
            <a:avLst/>
          </a:prstGeom>
          <a:noFill/>
        </p:spPr>
        <p:txBody>
          <a:bodyPr wrap="none" rtlCol="0">
            <a:spAutoFit/>
          </a:bodyPr>
          <a:lstStyle/>
          <a:p>
            <a:r>
              <a:rPr lang="en-US" sz="3600" b="1" spc="324" dirty="0">
                <a:solidFill>
                  <a:srgbClr val="F26F46"/>
                </a:solidFill>
                <a:latin typeface="Calibri" panose="020F0502020204030204" pitchFamily="34" charset="0"/>
                <a:cs typeface="Calibri" panose="020F0502020204030204" pitchFamily="34" charset="0"/>
              </a:rPr>
              <a:t>INDLEDNING</a:t>
            </a:r>
          </a:p>
        </p:txBody>
      </p:sp>
      <p:grpSp>
        <p:nvGrpSpPr>
          <p:cNvPr id="6" name="Group 5">
            <a:extLst>
              <a:ext uri="{FF2B5EF4-FFF2-40B4-BE49-F238E27FC236}">
                <a16:creationId xmlns:a16="http://schemas.microsoft.com/office/drawing/2014/main" id="{6A592C18-A129-759D-2A8C-B28F666EACC3}"/>
              </a:ext>
            </a:extLst>
          </p:cNvPr>
          <p:cNvGrpSpPr/>
          <p:nvPr/>
        </p:nvGrpSpPr>
        <p:grpSpPr>
          <a:xfrm>
            <a:off x="9256295" y="-181962"/>
            <a:ext cx="2366621" cy="2933183"/>
            <a:chOff x="2887563" y="4517695"/>
            <a:chExt cx="1145987" cy="1420333"/>
          </a:xfrm>
          <a:solidFill>
            <a:schemeClr val="bg1">
              <a:alpha val="26000"/>
            </a:schemeClr>
          </a:solidFill>
        </p:grpSpPr>
        <p:sp>
          <p:nvSpPr>
            <p:cNvPr id="7" name="Freeform 6">
              <a:extLst>
                <a:ext uri="{FF2B5EF4-FFF2-40B4-BE49-F238E27FC236}">
                  <a16:creationId xmlns:a16="http://schemas.microsoft.com/office/drawing/2014/main" id="{D941914D-6094-403C-738E-3740110831FE}"/>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8" name="Graphic 10">
              <a:extLst>
                <a:ext uri="{FF2B5EF4-FFF2-40B4-BE49-F238E27FC236}">
                  <a16:creationId xmlns:a16="http://schemas.microsoft.com/office/drawing/2014/main" id="{DF1A00C5-B02C-057A-5B34-C7BCD7CF36D1}"/>
                </a:ext>
              </a:extLst>
            </p:cNvPr>
            <p:cNvGrpSpPr/>
            <p:nvPr/>
          </p:nvGrpSpPr>
          <p:grpSpPr>
            <a:xfrm>
              <a:off x="3495254" y="4781992"/>
              <a:ext cx="536857" cy="499528"/>
              <a:chOff x="3495254" y="4781992"/>
              <a:chExt cx="536857" cy="499528"/>
            </a:xfrm>
            <a:grpFill/>
          </p:grpSpPr>
          <p:sp>
            <p:nvSpPr>
              <p:cNvPr id="13" name="Freeform 12">
                <a:extLst>
                  <a:ext uri="{FF2B5EF4-FFF2-40B4-BE49-F238E27FC236}">
                    <a16:creationId xmlns:a16="http://schemas.microsoft.com/office/drawing/2014/main" id="{0A55076B-A6E3-C119-98AB-F66A7008851B}"/>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465BBDC-A6BD-192D-B69C-DF707EF0A6EC}"/>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407C1C4-E75A-78AE-239E-EDB89EE81C42}"/>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847287B6-65AE-37AB-9EFB-CB5224C7A772}"/>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9" name="Freeform 8">
              <a:extLst>
                <a:ext uri="{FF2B5EF4-FFF2-40B4-BE49-F238E27FC236}">
                  <a16:creationId xmlns:a16="http://schemas.microsoft.com/office/drawing/2014/main" id="{1F6C18FB-1854-6D6F-BD42-750CB1ED8656}"/>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12626A7-B7B8-0858-6145-2780580951E3}"/>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6E000DB7-BCAC-1FCC-48F2-F856D30B5648}"/>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B66A741-24BD-576D-9292-224670228AD2}"/>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3559636693"/>
      </p:ext>
    </p:extLst>
  </p:cSld>
  <p:clrMapOvr>
    <a:masterClrMapping/>
  </p:clrMapOvr>
</p:sld>
</file>

<file path=ppt/slides/slide3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B86B5-A0E6-40C3-313E-E2F39F864D9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7887502-8199-3F10-834B-98441DE37709}"/>
              </a:ext>
            </a:extLst>
          </p:cNvPr>
          <p:cNvSpPr>
            <a:spLocks noGrp="1"/>
          </p:cNvSpPr>
          <p:nvPr>
            <p:ph type="body" sz="quarter" idx="19"/>
          </p:nvPr>
        </p:nvSpPr>
        <p:spPr>
          <a:xfrm>
            <a:off x="466039" y="1490950"/>
            <a:ext cx="6653218" cy="4102937"/>
          </a:xfrm>
          <a:prstGeom prst="rect">
            <a:avLst/>
          </a:prstGeom>
        </p:spPr>
        <p:txBody>
          <a:bodyPr/>
          <a:lstStyle/>
          <a:p>
            <a:pPr marL="0" indent="0" algn="just"/>
            <a:r>
              <a:rPr lang="en-US" dirty="0">
                <a:hlinkClick r:id="rId3"/>
              </a:rPr>
              <a:t>FoodSHIFT 2030 </a:t>
            </a:r>
            <a:r>
              <a:rPr lang="en-US" dirty="0"/>
              <a:t>er et EU-finansieret initiativ, der samler universiteter, fødevarevirksomheder, lokale myndigheder, civilsamfundsorganisationer og borgere med det formål at fremme en bæredygtig omstilling af fødevaresystemet i hele Europa.</a:t>
            </a:r>
          </a:p>
          <a:p>
            <a:pPr marL="0" indent="0" algn="just"/>
            <a:endParaRPr lang="en-US" dirty="0"/>
          </a:p>
          <a:p>
            <a:pPr marL="0" indent="0" algn="just"/>
            <a:r>
              <a:rPr lang="en-US" dirty="0"/>
              <a:t>Projektet bruger fødevarer som et fælles udgangspunkt for at tackle udfordringer såsom sund kost, madspild og miljøpåvirkning. Samarbejdet foregår gennem levende laboratorier, pilotprojekter og lokalsamfundsbaserede aktiviteter, hvor viden skabes i fællesskab i stedet for at blive overført i én retning. FoodSHIFT 2030 viser, hvordan partnerskaber på tværs af uddannelsessektoren, industrien og lokalsamfundene kan støtte innovation, der er lokalt relevant og samtidig i tråd med bredere bæredygtighedsmål.</a:t>
            </a:r>
          </a:p>
        </p:txBody>
      </p:sp>
      <p:sp>
        <p:nvSpPr>
          <p:cNvPr id="10" name="Text Placeholder 1">
            <a:extLst>
              <a:ext uri="{FF2B5EF4-FFF2-40B4-BE49-F238E27FC236}">
                <a16:creationId xmlns:a16="http://schemas.microsoft.com/office/drawing/2014/main" id="{9CF57A16-5610-6AB5-AD2C-CF8488DE76FB}"/>
              </a:ext>
            </a:extLst>
          </p:cNvPr>
          <p:cNvSpPr txBox="1">
            <a:spLocks/>
          </p:cNvSpPr>
          <p:nvPr/>
        </p:nvSpPr>
        <p:spPr>
          <a:xfrm>
            <a:off x="-1" y="650590"/>
            <a:ext cx="4183693" cy="641497"/>
          </a:xfrm>
          <a:prstGeom prst="rect">
            <a:avLst/>
          </a:prstGeom>
          <a:solidFill>
            <a:srgbClr val="F26F46"/>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2665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85788">
              <a:lnSpc>
                <a:spcPct val="100000"/>
              </a:lnSpc>
            </a:pPr>
            <a:r>
              <a:rPr lang="en-US" dirty="0">
                <a:solidFill>
                  <a:schemeClr val="bg1"/>
                </a:solidFill>
              </a:rPr>
              <a:t>FoodSHIFT 2023</a:t>
            </a:r>
          </a:p>
        </p:txBody>
      </p:sp>
      <p:pic>
        <p:nvPicPr>
          <p:cNvPr id="12" name="Picture Placeholder 11" descr="A close-up of a person's hand&#10;&#10;AI-generated content may be incorrect.">
            <a:extLst>
              <a:ext uri="{FF2B5EF4-FFF2-40B4-BE49-F238E27FC236}">
                <a16:creationId xmlns:a16="http://schemas.microsoft.com/office/drawing/2014/main" id="{A34A933D-E31D-C6A7-824E-22FDBA053B80}"/>
              </a:ext>
            </a:extLst>
          </p:cNvPr>
          <p:cNvPicPr>
            <a:picLocks noGrp="1" noChangeAspect="1"/>
          </p:cNvPicPr>
          <p:nvPr>
            <p:ph type="pic" sz="quarter" idx="10"/>
          </p:nvPr>
        </p:nvPicPr>
        <p:blipFill>
          <a:blip r:embed="rId4"/>
          <a:srcRect l="18867" r="18867"/>
          <a:stretch/>
        </p:blipFill>
        <p:spPr>
          <a:prstGeom prst="rect">
            <a:avLst/>
          </a:prstGeom>
          <a:solidFill>
            <a:srgbClr val="FFFFFF">
              <a:lumMod val="85000"/>
            </a:srgbClr>
          </a:solidFill>
        </p:spPr>
      </p:pic>
    </p:spTree>
    <p:extLst>
      <p:ext uri="{BB962C8B-B14F-4D97-AF65-F5344CB8AC3E}">
        <p14:creationId xmlns:p14="http://schemas.microsoft.com/office/powerpoint/2010/main" val="4095147694"/>
      </p:ext>
    </p:extLst>
  </p:cSld>
  <p:clrMapOvr>
    <a:masterClrMapping/>
  </p:clrMapOvr>
</p:sld>
</file>

<file path=ppt/slides/slide3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762DF5-2782-3F09-438B-4BCFE5EE2606}"/>
              </a:ext>
            </a:extLst>
          </p:cNvPr>
          <p:cNvSpPr>
            <a:spLocks noGrp="1"/>
          </p:cNvSpPr>
          <p:nvPr>
            <p:ph type="body" sz="quarter" idx="18"/>
          </p:nvPr>
        </p:nvSpPr>
        <p:spPr/>
        <p:txBody>
          <a:bodyPr/>
          <a:lstStyle/>
          <a:p>
            <a:pPr marL="0" indent="0" algn="just"/>
            <a:r>
              <a:rPr lang="en-US" dirty="0"/>
              <a:t>Overvej, hvilken rolle samarbejde spiller i håndteringen af udfordringerne i fødevaresystemet.</a:t>
            </a:r>
          </a:p>
          <a:p>
            <a:pPr marL="342900" indent="-342900" algn="just">
              <a:buFont typeface="Arial" panose="020B0604020202020204" pitchFamily="34" charset="0"/>
              <a:buChar char="•"/>
            </a:pPr>
            <a:endParaRPr lang="en-US" dirty="0"/>
          </a:p>
          <a:p>
            <a:pPr marL="342900" indent="-342900" algn="just">
              <a:buFont typeface="Arial" panose="020B0604020202020204" pitchFamily="34" charset="0"/>
              <a:buChar char="•"/>
            </a:pPr>
            <a:r>
              <a:rPr lang="en-US" i="1" dirty="0"/>
              <a:t>Hvilke sektorer eller fagområder mener du er vigtigst at inddrage, når man arbejder med bæredygtighed inden for fødevarer?</a:t>
            </a:r>
          </a:p>
          <a:p>
            <a:pPr marL="342900" indent="-342900" algn="just">
              <a:buFont typeface="Arial" panose="020B0604020202020204" pitchFamily="34" charset="0"/>
              <a:buChar char="•"/>
            </a:pPr>
            <a:r>
              <a:rPr lang="en-US" i="1" dirty="0"/>
              <a:t>Hvordan kan magt, ressourcer eller ekspertise påvirke samarbejdet mellem partnere?</a:t>
            </a:r>
          </a:p>
          <a:p>
            <a:pPr marL="342900" indent="-342900" algn="just">
              <a:buFont typeface="Arial" panose="020B0604020202020204" pitchFamily="34" charset="0"/>
              <a:buChar char="•"/>
            </a:pPr>
            <a:r>
              <a:rPr lang="en-US" i="1" dirty="0"/>
              <a:t>Hvilke færdigheder har du brug for for at kommunikere effektivt og opbygge tillid, når du arbejder med lokalsamfund eller partnere i industrien?</a:t>
            </a:r>
          </a:p>
          <a:p>
            <a:pPr marL="342900" indent="-342900" algn="just">
              <a:buFont typeface="Arial" panose="020B0604020202020204" pitchFamily="34" charset="0"/>
              <a:buChar char="•"/>
            </a:pPr>
            <a:r>
              <a:rPr lang="en-US" i="1" dirty="0"/>
              <a:t>Hvordan kan samarbejde forbedre både læringsresultater og den virkelige verdens indflydelse?</a:t>
            </a:r>
          </a:p>
          <a:p>
            <a:pPr marL="0" indent="0" algn="just"/>
            <a:endParaRPr lang="en-US" dirty="0"/>
          </a:p>
          <a:p>
            <a:pPr marL="0" indent="0" algn="just"/>
            <a:r>
              <a:rPr lang="en-US" dirty="0"/>
              <a:t>Deltagerne opfordres til at knytte disse spørgsmål til deres egne studier, faglige interesser eller lokale fødevaresammenhænge.</a:t>
            </a:r>
          </a:p>
          <a:p>
            <a:pPr marL="0" indent="0" algn="just"/>
            <a:endParaRPr lang="en-GB" dirty="0"/>
          </a:p>
        </p:txBody>
      </p:sp>
      <p:sp>
        <p:nvSpPr>
          <p:cNvPr id="3" name="Text Placeholder 2">
            <a:extLst>
              <a:ext uri="{FF2B5EF4-FFF2-40B4-BE49-F238E27FC236}">
                <a16:creationId xmlns:a16="http://schemas.microsoft.com/office/drawing/2014/main" id="{CEFF1FF4-2702-B9CC-A999-144DDEF9588E}"/>
              </a:ext>
            </a:extLst>
          </p:cNvPr>
          <p:cNvSpPr>
            <a:spLocks noGrp="1"/>
          </p:cNvSpPr>
          <p:nvPr>
            <p:ph type="body" sz="quarter" idx="16"/>
          </p:nvPr>
        </p:nvSpPr>
        <p:spPr/>
        <p:txBody>
          <a:bodyPr/>
          <a:lstStyle/>
          <a:p>
            <a:r>
              <a:rPr lang="en-US" dirty="0"/>
              <a:t>Deltagerrefleksion – Samarbejde i fødevaresystemer</a:t>
            </a:r>
          </a:p>
          <a:p>
            <a:endParaRPr lang="en-GB" dirty="0"/>
          </a:p>
        </p:txBody>
      </p:sp>
    </p:spTree>
    <p:extLst>
      <p:ext uri="{BB962C8B-B14F-4D97-AF65-F5344CB8AC3E}">
        <p14:creationId xmlns:p14="http://schemas.microsoft.com/office/powerpoint/2010/main" val="385961737"/>
      </p:ext>
    </p:extLst>
  </p:cSld>
  <p:clrMapOvr>
    <a:masterClrMapping/>
  </p:clrMapOvr>
</p:sld>
</file>

<file path=ppt/slides/slide3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9AC9D1-A75E-D53E-0D6A-6972E5656A2D}"/>
              </a:ext>
            </a:extLst>
          </p:cNvPr>
          <p:cNvSpPr>
            <a:spLocks noGrp="1"/>
          </p:cNvSpPr>
          <p:nvPr>
            <p:ph type="body" sz="quarter" idx="16"/>
          </p:nvPr>
        </p:nvSpPr>
        <p:spPr>
          <a:xfrm>
            <a:off x="881743" y="234638"/>
            <a:ext cx="5453743" cy="992652"/>
          </a:xfrm>
        </p:spPr>
        <p:txBody>
          <a:bodyPr/>
          <a:lstStyle/>
          <a:p>
            <a:r>
              <a:rPr lang="en-US" dirty="0"/>
              <a:t>Partnerskaber og samarbejde i fødevaresystemer</a:t>
            </a:r>
            <a:endParaRPr lang="en-GB" dirty="0"/>
          </a:p>
        </p:txBody>
      </p:sp>
      <p:sp>
        <p:nvSpPr>
          <p:cNvPr id="3" name="Text Placeholder 2">
            <a:extLst>
              <a:ext uri="{FF2B5EF4-FFF2-40B4-BE49-F238E27FC236}">
                <a16:creationId xmlns:a16="http://schemas.microsoft.com/office/drawing/2014/main" id="{FA0A44D8-5E1A-3887-018F-6B0EB5099223}"/>
              </a:ext>
            </a:extLst>
          </p:cNvPr>
          <p:cNvSpPr>
            <a:spLocks noGrp="1"/>
          </p:cNvSpPr>
          <p:nvPr>
            <p:ph type="body" sz="quarter" idx="19"/>
          </p:nvPr>
        </p:nvSpPr>
        <p:spPr>
          <a:xfrm>
            <a:off x="6565731" y="1106613"/>
            <a:ext cx="4990998" cy="4102937"/>
          </a:xfrm>
        </p:spPr>
        <p:txBody>
          <a:bodyPr/>
          <a:lstStyle/>
          <a:p>
            <a:pPr marL="0" indent="0" algn="just"/>
            <a:r>
              <a:rPr lang="en-US" dirty="0"/>
              <a:t>Denne korte video fra FN's Levnedsmiddel- og Landbrugsorganisation undersøger, hvorfor samarbejde og partnerskaber er afgørende for opbygningen af bæredygtige og modstandsdygtige fødevaresystemer. Den fremhæver, hvordan forskellige aktører bidrager med viden, ressourcer og erfaring til at tackle fælles udfordringer.</a:t>
            </a:r>
          </a:p>
          <a:p>
            <a:pPr marL="0" indent="0" algn="just"/>
            <a:endParaRPr lang="en-US" dirty="0"/>
          </a:p>
          <a:p>
            <a:pPr marL="0" indent="0" algn="just"/>
            <a:r>
              <a:rPr lang="en-US" i="1" dirty="0"/>
              <a:t>Foreslået brug:</a:t>
            </a:r>
          </a:p>
          <a:p>
            <a:pPr marL="0" indent="0" algn="just"/>
            <a:r>
              <a:rPr lang="en-US" dirty="0"/>
              <a:t>Se videoen og find et eksempel på, hvordan samarbejde giver bedre resultater end at arbejde alene.</a:t>
            </a:r>
          </a:p>
          <a:p>
            <a:pPr marL="0" indent="0" algn="just"/>
            <a:endParaRPr lang="en-GB" dirty="0"/>
          </a:p>
        </p:txBody>
      </p:sp>
      <p:pic>
        <p:nvPicPr>
          <p:cNvPr id="5" name="Online Media 4" title="FAO’s Innovation Policy Labs: Collaborating and co-creating for agrifood systems transformation">
            <a:hlinkClick r:id="" action="ppaction://media"/>
            <a:extLst>
              <a:ext uri="{FF2B5EF4-FFF2-40B4-BE49-F238E27FC236}">
                <a16:creationId xmlns:a16="http://schemas.microsoft.com/office/drawing/2014/main" id="{9FAB7184-2BCB-E83B-9B42-D0CB9C5D1ACD}"/>
              </a:ext>
            </a:extLst>
          </p:cNvPr>
          <p:cNvPicPr>
            <a:picLocks noRot="1" noChangeAspect="1"/>
          </p:cNvPicPr>
          <p:nvPr>
            <a:videoFile r:link="rId1"/>
          </p:nvPr>
        </p:nvPicPr>
        <p:blipFill>
          <a:blip r:embed="rId3"/>
          <a:srcRect r="25626"/>
          <a:stretch>
            <a:fillRect/>
          </a:stretch>
        </p:blipFill>
        <p:spPr>
          <a:xfrm>
            <a:off x="635271" y="2095585"/>
            <a:ext cx="5155929" cy="3916826"/>
          </a:xfrm>
          <a:prstGeom prst="rect">
            <a:avLst/>
          </a:prstGeom>
        </p:spPr>
      </p:pic>
    </p:spTree>
    <p:extLst>
      <p:ext uri="{BB962C8B-B14F-4D97-AF65-F5344CB8AC3E}">
        <p14:creationId xmlns:p14="http://schemas.microsoft.com/office/powerpoint/2010/main" val="19613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E8991-3570-109A-6CF9-ECA26B179DE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1B1B54C-4851-A188-1D2D-DC56C3774476}"/>
              </a:ext>
            </a:extLst>
          </p:cNvPr>
          <p:cNvSpPr>
            <a:spLocks noGrp="1"/>
          </p:cNvSpPr>
          <p:nvPr>
            <p:ph type="body" sz="quarter" idx="19"/>
          </p:nvPr>
        </p:nvSpPr>
        <p:spPr>
          <a:prstGeom prst="rect">
            <a:avLst/>
          </a:prstGeom>
        </p:spPr>
        <p:txBody>
          <a:bodyPr/>
          <a:lstStyle/>
          <a:p>
            <a:pPr marL="0" indent="0" algn="just"/>
            <a:r>
              <a:rPr lang="en-US" dirty="0"/>
              <a:t>Too Good To Go er en europæisk virksomhed med socialt fokus, der blev grundlagt i Danmark, og som arbejder for at reducere madspild i hele fødevareforsyningskæden. Virksomheden er aktiv i mange EU-lande og samarbejder med fødevareforhandlere, virksomheder inden for hotel- og restaurationsbranchen, lokale myndigheder og forbrugere.</a:t>
            </a:r>
          </a:p>
          <a:p>
            <a:pPr algn="just"/>
            <a:endParaRPr lang="en-US" dirty="0">
              <a:hlinkClick r:id="rId3"/>
            </a:endParaRPr>
          </a:p>
          <a:p>
            <a:pPr algn="just"/>
            <a:r>
              <a:rPr lang="en-US" dirty="0">
                <a:hlinkClick r:id="rId4"/>
              </a:rPr>
              <a:t>https://www.toogoodtogo.com/en-us</a:t>
            </a:r>
            <a:r>
              <a:rPr lang="en-US" dirty="0"/>
              <a:t> </a:t>
            </a:r>
          </a:p>
        </p:txBody>
      </p:sp>
      <p:sp>
        <p:nvSpPr>
          <p:cNvPr id="10" name="Text Placeholder 1">
            <a:extLst>
              <a:ext uri="{FF2B5EF4-FFF2-40B4-BE49-F238E27FC236}">
                <a16:creationId xmlns:a16="http://schemas.microsoft.com/office/drawing/2014/main" id="{238A7D24-A6AE-F329-403F-355C7339EA15}"/>
              </a:ext>
            </a:extLst>
          </p:cNvPr>
          <p:cNvSpPr txBox="1">
            <a:spLocks/>
          </p:cNvSpPr>
          <p:nvPr/>
        </p:nvSpPr>
        <p:spPr>
          <a:xfrm>
            <a:off x="-1" y="650590"/>
            <a:ext cx="4183693" cy="641497"/>
          </a:xfrm>
          <a:prstGeom prst="rect">
            <a:avLst/>
          </a:prstGeom>
          <a:solidFill>
            <a:srgbClr val="F26F46"/>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2665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85788">
              <a:lnSpc>
                <a:spcPct val="100000"/>
              </a:lnSpc>
            </a:pPr>
            <a:r>
              <a:rPr lang="en-US" dirty="0">
                <a:solidFill>
                  <a:schemeClr val="bg1"/>
                </a:solidFill>
              </a:rPr>
              <a:t>Too Good To Go </a:t>
            </a:r>
          </a:p>
        </p:txBody>
      </p:sp>
      <p:sp>
        <p:nvSpPr>
          <p:cNvPr id="5" name="Arrow: Right 4">
            <a:extLst>
              <a:ext uri="{FF2B5EF4-FFF2-40B4-BE49-F238E27FC236}">
                <a16:creationId xmlns:a16="http://schemas.microsoft.com/office/drawing/2014/main" id="{4EAE5EA9-5172-7E6A-E7B3-E416AC78F2F6}"/>
              </a:ext>
            </a:extLst>
          </p:cNvPr>
          <p:cNvSpPr/>
          <p:nvPr/>
        </p:nvSpPr>
        <p:spPr>
          <a:xfrm>
            <a:off x="5966692" y="5255490"/>
            <a:ext cx="1768346" cy="1033481"/>
          </a:xfrm>
          <a:prstGeom prst="rightArrow">
            <a:avLst/>
          </a:prstGeom>
          <a:solidFill>
            <a:srgbClr val="F26F46"/>
          </a:solidFill>
          <a:ln>
            <a:solidFill>
              <a:srgbClr val="F26F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dirty="0"/>
              <a:t>Klik for at læse</a:t>
            </a:r>
          </a:p>
        </p:txBody>
      </p:sp>
      <p:pic>
        <p:nvPicPr>
          <p:cNvPr id="7" name="Picture Placeholder 6" descr="A hand holding a phone&#10;&#10;AI-generated content may be incorrect.">
            <a:extLst>
              <a:ext uri="{FF2B5EF4-FFF2-40B4-BE49-F238E27FC236}">
                <a16:creationId xmlns:a16="http://schemas.microsoft.com/office/drawing/2014/main" id="{BDD837A8-9743-C772-EA33-DEC4710571ED}"/>
              </a:ext>
            </a:extLst>
          </p:cNvPr>
          <p:cNvPicPr>
            <a:picLocks noGrp="1" noChangeAspect="1"/>
          </p:cNvPicPr>
          <p:nvPr>
            <p:ph type="pic" sz="quarter" idx="10"/>
          </p:nvPr>
        </p:nvPicPr>
        <p:blipFill>
          <a:blip r:embed="rId5"/>
          <a:srcRect l="27511" r="27511"/>
          <a:stretch/>
        </p:blipFill>
        <p:spPr>
          <a:prstGeom prst="rect">
            <a:avLst/>
          </a:prstGeom>
          <a:solidFill>
            <a:srgbClr val="FFFFFF">
              <a:lumMod val="85000"/>
            </a:srgbClr>
          </a:solidFill>
        </p:spPr>
      </p:pic>
    </p:spTree>
    <p:extLst>
      <p:ext uri="{BB962C8B-B14F-4D97-AF65-F5344CB8AC3E}">
        <p14:creationId xmlns:p14="http://schemas.microsoft.com/office/powerpoint/2010/main" val="3270533613"/>
      </p:ext>
    </p:extLst>
  </p:cSld>
  <p:clrMapOvr>
    <a:masterClrMapping/>
  </p:clrMapOvr>
</p:sld>
</file>

<file path=ppt/slides/slide3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1DEBF-F939-4BC1-9FB2-13534CAB05C5}"/>
            </a:ext>
          </a:extLst>
        </p:cNvPr>
        <p:cNvGrpSpPr/>
        <p:nvPr/>
      </p:nvGrpSpPr>
      <p:grpSpPr>
        <a:xfrm>
          <a:off x="0" y="0"/>
          <a:ext cx="0" cy="0"/>
          <a:chOff x="0" y="0"/>
          <a:chExt cx="0" cy="0"/>
        </a:xfrm>
      </p:grpSpPr>
      <p:pic>
        <p:nvPicPr>
          <p:cNvPr id="9" name="Picture Placeholder 3">
            <a:extLst>
              <a:ext uri="{FF2B5EF4-FFF2-40B4-BE49-F238E27FC236}">
                <a16:creationId xmlns:a16="http://schemas.microsoft.com/office/drawing/2014/main" id="{0764FB79-7B2C-7C9C-A5E2-EECA6B2CCB9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5988" r="5988"/>
          <a:stretch>
            <a:fillRect/>
          </a:stretch>
        </p:blipFill>
        <p:spPr/>
      </p:pic>
      <p:sp>
        <p:nvSpPr>
          <p:cNvPr id="5" name="Text Placeholder 4">
            <a:extLst>
              <a:ext uri="{FF2B5EF4-FFF2-40B4-BE49-F238E27FC236}">
                <a16:creationId xmlns:a16="http://schemas.microsoft.com/office/drawing/2014/main" id="{58D94661-2A3E-C31C-B3E6-2A44AE57C3D3}"/>
              </a:ext>
            </a:extLst>
          </p:cNvPr>
          <p:cNvSpPr>
            <a:spLocks noGrp="1"/>
          </p:cNvSpPr>
          <p:nvPr>
            <p:ph type="body" sz="quarter" idx="17"/>
          </p:nvPr>
        </p:nvSpPr>
        <p:spPr/>
        <p:txBody>
          <a:bodyPr/>
          <a:lstStyle/>
          <a:p>
            <a:r>
              <a:rPr lang="en-US" dirty="0"/>
              <a:t>04</a:t>
            </a:r>
          </a:p>
        </p:txBody>
      </p:sp>
      <p:sp>
        <p:nvSpPr>
          <p:cNvPr id="14" name="Rectangle 13">
            <a:extLst>
              <a:ext uri="{FF2B5EF4-FFF2-40B4-BE49-F238E27FC236}">
                <a16:creationId xmlns:a16="http://schemas.microsoft.com/office/drawing/2014/main" id="{9C73D6B0-C082-05FC-DC5D-DCB547B2BB12}"/>
              </a:ext>
            </a:extLst>
          </p:cNvPr>
          <p:cNvSpPr/>
          <p:nvPr/>
        </p:nvSpPr>
        <p:spPr>
          <a:xfrm>
            <a:off x="5523514" y="3110948"/>
            <a:ext cx="5178176" cy="2360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5" name="TextBox 14">
            <a:extLst>
              <a:ext uri="{FF2B5EF4-FFF2-40B4-BE49-F238E27FC236}">
                <a16:creationId xmlns:a16="http://schemas.microsoft.com/office/drawing/2014/main" id="{B7B665E5-05CC-C4E9-A1E3-A3E9616C5147}"/>
              </a:ext>
            </a:extLst>
          </p:cNvPr>
          <p:cNvSpPr txBox="1"/>
          <p:nvPr/>
        </p:nvSpPr>
        <p:spPr>
          <a:xfrm>
            <a:off x="5707538" y="3163246"/>
            <a:ext cx="5099032" cy="2308324"/>
          </a:xfrm>
          <a:prstGeom prst="rect">
            <a:avLst/>
          </a:prstGeom>
          <a:noFill/>
        </p:spPr>
        <p:txBody>
          <a:bodyPr wrap="square" rtlCol="0">
            <a:spAutoFit/>
          </a:bodyPr>
          <a:lstStyle/>
          <a:p>
            <a:r>
              <a:rPr lang="en-US" sz="3600" b="1" spc="324" dirty="0">
                <a:solidFill>
                  <a:srgbClr val="F26F46"/>
                </a:solidFill>
                <a:latin typeface="Calibri" panose="020F0502020204030204" pitchFamily="34" charset="0"/>
                <a:cs typeface="Calibri" panose="020F0502020204030204" pitchFamily="34" charset="0"/>
              </a:rPr>
              <a:t>Servicebaseret læring og samfundsengagement</a:t>
            </a:r>
          </a:p>
        </p:txBody>
      </p:sp>
      <p:grpSp>
        <p:nvGrpSpPr>
          <p:cNvPr id="10" name="Group 9">
            <a:extLst>
              <a:ext uri="{FF2B5EF4-FFF2-40B4-BE49-F238E27FC236}">
                <a16:creationId xmlns:a16="http://schemas.microsoft.com/office/drawing/2014/main" id="{5E8D4D6D-7654-34A3-4888-56167C279B21}"/>
              </a:ext>
            </a:extLst>
          </p:cNvPr>
          <p:cNvGrpSpPr/>
          <p:nvPr/>
        </p:nvGrpSpPr>
        <p:grpSpPr>
          <a:xfrm>
            <a:off x="9256295" y="-181962"/>
            <a:ext cx="2366621" cy="2933183"/>
            <a:chOff x="2887563" y="4517695"/>
            <a:chExt cx="1145987" cy="1420333"/>
          </a:xfrm>
          <a:solidFill>
            <a:schemeClr val="bg1">
              <a:alpha val="26000"/>
            </a:schemeClr>
          </a:solidFill>
        </p:grpSpPr>
        <p:sp>
          <p:nvSpPr>
            <p:cNvPr id="11" name="Freeform 10">
              <a:extLst>
                <a:ext uri="{FF2B5EF4-FFF2-40B4-BE49-F238E27FC236}">
                  <a16:creationId xmlns:a16="http://schemas.microsoft.com/office/drawing/2014/main" id="{CD098952-400E-F9B4-B4F8-FD9C396D16B6}"/>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12" name="Graphic 10">
              <a:extLst>
                <a:ext uri="{FF2B5EF4-FFF2-40B4-BE49-F238E27FC236}">
                  <a16:creationId xmlns:a16="http://schemas.microsoft.com/office/drawing/2014/main" id="{CF03A35C-FF61-790F-7A85-E95AABC92BBE}"/>
                </a:ext>
              </a:extLst>
            </p:cNvPr>
            <p:cNvGrpSpPr/>
            <p:nvPr/>
          </p:nvGrpSpPr>
          <p:grpSpPr>
            <a:xfrm>
              <a:off x="3495254" y="4781992"/>
              <a:ext cx="536857" cy="499528"/>
              <a:chOff x="3495254" y="4781992"/>
              <a:chExt cx="536857" cy="499528"/>
            </a:xfrm>
            <a:grpFill/>
          </p:grpSpPr>
          <p:sp>
            <p:nvSpPr>
              <p:cNvPr id="19" name="Freeform 18">
                <a:extLst>
                  <a:ext uri="{FF2B5EF4-FFF2-40B4-BE49-F238E27FC236}">
                    <a16:creationId xmlns:a16="http://schemas.microsoft.com/office/drawing/2014/main" id="{770A160A-2174-5923-7B46-D0A342DE2574}"/>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685F1EB-B44B-A21E-3748-696F5394F4C0}"/>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951B959-03FD-0573-3789-63D949B8D509}"/>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B3B8519-9E89-BA16-444B-FDA4A6A7D111}"/>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13" name="Freeform 12">
              <a:extLst>
                <a:ext uri="{FF2B5EF4-FFF2-40B4-BE49-F238E27FC236}">
                  <a16:creationId xmlns:a16="http://schemas.microsoft.com/office/drawing/2014/main" id="{73B8C8F7-80DB-EA73-0DD8-81C45974B62F}"/>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D436CB3-0194-377A-C6D3-D284779FDB7E}"/>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C4C9813-3246-803F-859A-B0B834195C51}"/>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E679A62-401B-C6BB-5A9E-B754C616ABEB}"/>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1060460182"/>
      </p:ext>
    </p:extLst>
  </p:cSld>
  <p:clrMapOvr>
    <a:masterClrMapping/>
  </p:clrMapOvr>
</p:sld>
</file>

<file path=ppt/slides/slide3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3B261-53AB-B583-FDAE-C8B8185CB95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E03DCD6-AEB7-64D0-6E02-A329C804E80E}"/>
              </a:ext>
            </a:extLst>
          </p:cNvPr>
          <p:cNvSpPr>
            <a:spLocks noGrp="1"/>
          </p:cNvSpPr>
          <p:nvPr>
            <p:ph type="body" sz="quarter" idx="16"/>
          </p:nvPr>
        </p:nvSpPr>
        <p:spPr/>
        <p:txBody>
          <a:bodyPr/>
          <a:lstStyle/>
          <a:p>
            <a:r>
              <a:rPr lang="en-US" dirty="0"/>
              <a:t>Mad som udgangspunkt for servicebaseret læring</a:t>
            </a:r>
            <a:endParaRPr lang="en-GB" dirty="0"/>
          </a:p>
        </p:txBody>
      </p:sp>
      <p:sp>
        <p:nvSpPr>
          <p:cNvPr id="3" name="Text Placeholder 2">
            <a:extLst>
              <a:ext uri="{FF2B5EF4-FFF2-40B4-BE49-F238E27FC236}">
                <a16:creationId xmlns:a16="http://schemas.microsoft.com/office/drawing/2014/main" id="{AEF11AA2-3F4D-7022-B132-541696F68724}"/>
              </a:ext>
            </a:extLst>
          </p:cNvPr>
          <p:cNvSpPr>
            <a:spLocks noGrp="1"/>
          </p:cNvSpPr>
          <p:nvPr>
            <p:ph type="body" sz="quarter" idx="19"/>
          </p:nvPr>
        </p:nvSpPr>
        <p:spPr>
          <a:xfrm>
            <a:off x="904856" y="1632408"/>
            <a:ext cx="10052954" cy="4250335"/>
          </a:xfrm>
        </p:spPr>
        <p:txBody>
          <a:bodyPr/>
          <a:lstStyle/>
          <a:p>
            <a:pPr marL="0" indent="0" algn="just"/>
            <a:r>
              <a:rPr lang="en-US" dirty="0"/>
              <a:t>Mad er et meget effektivt udgangspunkt for servicebaseret læring, fordi det er lokalt, socialt og fælles. Alle har med mad at gøre i dagligdagen, hvilket gør fødevaresystemer umiddelbart relevante for studerende på tværs af fagområder. Mad forbinder personlige oplevelser med bredere samfundsmæssige spørgsmål og knytter hverdagspraksis sammen med spørgsmål om bæredygtighed, sundhed, kultur og retfærdighed.</a:t>
            </a:r>
          </a:p>
          <a:p>
            <a:pPr marL="0" indent="0" algn="just"/>
            <a:endParaRPr lang="en-US" dirty="0"/>
          </a:p>
          <a:p>
            <a:pPr marL="0" indent="0" algn="just"/>
            <a:r>
              <a:rPr lang="en-US" dirty="0"/>
              <a:t>I de videregående uddannelser bruger servicebaseret læring engagement i den virkelige verden til at uddybe den akademiske forståelse og den samfundsmæssige bevidsthed. Madbaserede projekter giver de studerende mulighed for at forbinde teori med praksis, samtidig med at de udvikler færdigheder inden for kommunikation, samarbejde og refleksion. Den europæiske politik for videregående uddannelse anerkender i stigende grad servicebaseret læring som en måde at styrke forholdet mellem universiteterne og samfundet på, hvilket afspejles i initiativer, der støttes af </a:t>
            </a:r>
            <a:r>
              <a:rPr lang="en-US" dirty="0">
                <a:hlinkClick r:id="rId2"/>
              </a:rPr>
              <a:t>Europa-Kommissionen.</a:t>
            </a:r>
            <a:endParaRPr lang="en-US" dirty="0"/>
          </a:p>
          <a:p>
            <a:pPr marL="0" indent="0" algn="just"/>
            <a:endParaRPr lang="en-GB" dirty="0"/>
          </a:p>
        </p:txBody>
      </p:sp>
    </p:spTree>
    <p:extLst>
      <p:ext uri="{BB962C8B-B14F-4D97-AF65-F5344CB8AC3E}">
        <p14:creationId xmlns:p14="http://schemas.microsoft.com/office/powerpoint/2010/main" val="3185796152"/>
      </p:ext>
    </p:extLst>
  </p:cSld>
  <p:clrMapOvr>
    <a:masterClrMapping/>
  </p:clrMapOvr>
</p:sld>
</file>

<file path=ppt/slides/slide3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07EEE-EE93-7F00-81EF-AC5A183B394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D78B72B-781B-7EBF-A32D-BEDB15DE7669}"/>
              </a:ext>
            </a:extLst>
          </p:cNvPr>
          <p:cNvSpPr>
            <a:spLocks noGrp="1"/>
          </p:cNvSpPr>
          <p:nvPr>
            <p:ph type="body" sz="quarter" idx="16"/>
          </p:nvPr>
        </p:nvSpPr>
        <p:spPr/>
        <p:txBody>
          <a:bodyPr/>
          <a:lstStyle/>
          <a:p>
            <a:r>
              <a:rPr lang="en-US" dirty="0"/>
              <a:t>At forbinde læring med dagligdags madvaner</a:t>
            </a:r>
          </a:p>
        </p:txBody>
      </p:sp>
      <p:sp>
        <p:nvSpPr>
          <p:cNvPr id="3" name="Text Placeholder 2">
            <a:extLst>
              <a:ext uri="{FF2B5EF4-FFF2-40B4-BE49-F238E27FC236}">
                <a16:creationId xmlns:a16="http://schemas.microsoft.com/office/drawing/2014/main" id="{B51484CD-481F-B4F0-6690-5D2B708DFA08}"/>
              </a:ext>
            </a:extLst>
          </p:cNvPr>
          <p:cNvSpPr>
            <a:spLocks noGrp="1"/>
          </p:cNvSpPr>
          <p:nvPr>
            <p:ph type="body" sz="quarter" idx="19"/>
          </p:nvPr>
        </p:nvSpPr>
        <p:spPr>
          <a:xfrm>
            <a:off x="889641" y="2095115"/>
            <a:ext cx="10479218" cy="521145"/>
          </a:xfrm>
        </p:spPr>
        <p:txBody>
          <a:bodyPr/>
          <a:lstStyle/>
          <a:p>
            <a:pPr marL="0" indent="0" algn="just"/>
            <a:r>
              <a:rPr lang="en-US" dirty="0"/>
              <a:t>Servicebaserede madprojekter forbinder akademisk læring med hverdagspraksis såsom dyrkning, madlavning, indkøb, distribution og spisning af mad. Disse aktiviteter skaber virkelige rammer, hvor eleverne kan observere, hvordan fødevaresystemer fungerer i praksis. Forskning inden for hotel- og restaurationsbranchen og madundervisning viser, at læringen styrkes, når eleverne interagerer direkte med virkelige madmiljøer, som beskrevet i anvendt forskning, der er offentliggjort i Food Systems Journal. Engagement i hverdagsmadvaner hjælper eleverne med at forstå:</a:t>
            </a:r>
          </a:p>
          <a:p>
            <a:pPr algn="just"/>
            <a:endParaRPr lang="en-US" dirty="0"/>
          </a:p>
          <a:p>
            <a:pPr marL="0" indent="0" algn="just"/>
            <a:endParaRPr lang="en-IE" dirty="0"/>
          </a:p>
        </p:txBody>
      </p:sp>
      <p:sp>
        <p:nvSpPr>
          <p:cNvPr id="4" name="Freeform 1">
            <a:extLst>
              <a:ext uri="{FF2B5EF4-FFF2-40B4-BE49-F238E27FC236}">
                <a16:creationId xmlns:a16="http://schemas.microsoft.com/office/drawing/2014/main" id="{4589160E-4D2D-1DCA-B2C8-30F51341ECF8}"/>
              </a:ext>
            </a:extLst>
          </p:cNvPr>
          <p:cNvSpPr>
            <a:spLocks noChangeArrowheads="1"/>
          </p:cNvSpPr>
          <p:nvPr/>
        </p:nvSpPr>
        <p:spPr bwMode="auto">
          <a:xfrm>
            <a:off x="1871828" y="4397310"/>
            <a:ext cx="2188739" cy="2027933"/>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5" name="Freeform 171">
            <a:extLst>
              <a:ext uri="{FF2B5EF4-FFF2-40B4-BE49-F238E27FC236}">
                <a16:creationId xmlns:a16="http://schemas.microsoft.com/office/drawing/2014/main" id="{7D2B6A5A-CDAB-BF47-2CE4-8F8A5E74F172}"/>
              </a:ext>
            </a:extLst>
          </p:cNvPr>
          <p:cNvSpPr>
            <a:spLocks noChangeArrowheads="1"/>
          </p:cNvSpPr>
          <p:nvPr/>
        </p:nvSpPr>
        <p:spPr bwMode="auto">
          <a:xfrm>
            <a:off x="1932556" y="4458038"/>
            <a:ext cx="2188739" cy="2027933"/>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F26F46"/>
          </a:solidFill>
          <a:ln>
            <a:noFill/>
          </a:ln>
          <a:effectLst/>
        </p:spPr>
        <p:txBody>
          <a:bodyPr wrap="none" anchor="ctr"/>
          <a:lstStyle/>
          <a:p>
            <a:endParaRPr lang="en-US" sz="900"/>
          </a:p>
        </p:txBody>
      </p:sp>
      <p:sp>
        <p:nvSpPr>
          <p:cNvPr id="6" name="Freeform 172">
            <a:extLst>
              <a:ext uri="{FF2B5EF4-FFF2-40B4-BE49-F238E27FC236}">
                <a16:creationId xmlns:a16="http://schemas.microsoft.com/office/drawing/2014/main" id="{1E59314B-10FC-CA25-EA83-DB6115DFCB15}"/>
              </a:ext>
            </a:extLst>
          </p:cNvPr>
          <p:cNvSpPr>
            <a:spLocks noChangeArrowheads="1"/>
          </p:cNvSpPr>
          <p:nvPr/>
        </p:nvSpPr>
        <p:spPr bwMode="auto">
          <a:xfrm>
            <a:off x="1995815" y="4518766"/>
            <a:ext cx="2188739" cy="2027933"/>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7" name="Freeform 173">
            <a:extLst>
              <a:ext uri="{FF2B5EF4-FFF2-40B4-BE49-F238E27FC236}">
                <a16:creationId xmlns:a16="http://schemas.microsoft.com/office/drawing/2014/main" id="{3AF1F2C2-14A8-44EF-8E65-816B3D959ABA}"/>
              </a:ext>
            </a:extLst>
          </p:cNvPr>
          <p:cNvSpPr>
            <a:spLocks noChangeArrowheads="1"/>
          </p:cNvSpPr>
          <p:nvPr/>
        </p:nvSpPr>
        <p:spPr bwMode="auto">
          <a:xfrm>
            <a:off x="3481751" y="5842465"/>
            <a:ext cx="902549" cy="836237"/>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292668"/>
          </a:solidFill>
          <a:ln>
            <a:noFill/>
          </a:ln>
          <a:effectLst/>
        </p:spPr>
        <p:txBody>
          <a:bodyPr wrap="none" anchor="ctr"/>
          <a:lstStyle/>
          <a:p>
            <a:endParaRPr lang="en-US" sz="900"/>
          </a:p>
        </p:txBody>
      </p:sp>
      <p:sp>
        <p:nvSpPr>
          <p:cNvPr id="8" name="Freeform 174">
            <a:extLst>
              <a:ext uri="{FF2B5EF4-FFF2-40B4-BE49-F238E27FC236}">
                <a16:creationId xmlns:a16="http://schemas.microsoft.com/office/drawing/2014/main" id="{A76D1900-06AC-533B-74A1-F677F57FC964}"/>
              </a:ext>
            </a:extLst>
          </p:cNvPr>
          <p:cNvSpPr>
            <a:spLocks noChangeArrowheads="1"/>
          </p:cNvSpPr>
          <p:nvPr/>
        </p:nvSpPr>
        <p:spPr bwMode="auto">
          <a:xfrm>
            <a:off x="3431531" y="5799650"/>
            <a:ext cx="1003377" cy="929660"/>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9" name="Freeform 175">
            <a:extLst>
              <a:ext uri="{FF2B5EF4-FFF2-40B4-BE49-F238E27FC236}">
                <a16:creationId xmlns:a16="http://schemas.microsoft.com/office/drawing/2014/main" id="{3411BC77-C55E-3507-2245-0A66192FDB9F}"/>
              </a:ext>
            </a:extLst>
          </p:cNvPr>
          <p:cNvSpPr>
            <a:spLocks noChangeArrowheads="1"/>
          </p:cNvSpPr>
          <p:nvPr/>
        </p:nvSpPr>
        <p:spPr bwMode="auto">
          <a:xfrm>
            <a:off x="4603435" y="4388497"/>
            <a:ext cx="2188739" cy="2027933"/>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5" y="3924"/>
                  <a:pt x="1962" y="3924"/>
                </a:cubicBezTo>
                <a:lnTo>
                  <a:pt x="1962" y="3924"/>
                </a:lnTo>
                <a:cubicBezTo>
                  <a:pt x="878" y="3924"/>
                  <a:pt x="0" y="3046"/>
                  <a:pt x="0" y="1962"/>
                </a:cubicBezTo>
                <a:lnTo>
                  <a:pt x="0" y="1962"/>
                </a:lnTo>
                <a:cubicBezTo>
                  <a:pt x="0" y="879"/>
                  <a:pt x="878" y="0"/>
                  <a:pt x="1962" y="0"/>
                </a:cubicBezTo>
                <a:lnTo>
                  <a:pt x="1962" y="0"/>
                </a:lnTo>
                <a:cubicBezTo>
                  <a:pt x="3045" y="0"/>
                  <a:pt x="3924" y="879"/>
                  <a:pt x="3924" y="1962"/>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0" name="Freeform 176">
            <a:extLst>
              <a:ext uri="{FF2B5EF4-FFF2-40B4-BE49-F238E27FC236}">
                <a16:creationId xmlns:a16="http://schemas.microsoft.com/office/drawing/2014/main" id="{CE7FAD16-73F1-88FC-2602-2DCA86859803}"/>
              </a:ext>
            </a:extLst>
          </p:cNvPr>
          <p:cNvSpPr>
            <a:spLocks noChangeArrowheads="1"/>
          </p:cNvSpPr>
          <p:nvPr/>
        </p:nvSpPr>
        <p:spPr bwMode="auto">
          <a:xfrm>
            <a:off x="4664163" y="4449225"/>
            <a:ext cx="2188739" cy="2027933"/>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5" y="3924"/>
                  <a:pt x="1962" y="3924"/>
                </a:cubicBezTo>
                <a:lnTo>
                  <a:pt x="1962" y="3924"/>
                </a:lnTo>
                <a:cubicBezTo>
                  <a:pt x="879" y="3924"/>
                  <a:pt x="0" y="3046"/>
                  <a:pt x="0" y="1962"/>
                </a:cubicBezTo>
                <a:lnTo>
                  <a:pt x="0" y="1962"/>
                </a:lnTo>
                <a:cubicBezTo>
                  <a:pt x="0" y="879"/>
                  <a:pt x="879" y="0"/>
                  <a:pt x="1962" y="0"/>
                </a:cubicBezTo>
                <a:lnTo>
                  <a:pt x="1962" y="0"/>
                </a:lnTo>
                <a:cubicBezTo>
                  <a:pt x="3045" y="0"/>
                  <a:pt x="3924" y="879"/>
                  <a:pt x="3924" y="1962"/>
                </a:cubicBezTo>
              </a:path>
            </a:pathLst>
          </a:custGeom>
          <a:solidFill>
            <a:srgbClr val="ECC0DA"/>
          </a:solidFill>
          <a:ln>
            <a:noFill/>
          </a:ln>
          <a:effectLst/>
        </p:spPr>
        <p:txBody>
          <a:bodyPr wrap="none" anchor="ctr"/>
          <a:lstStyle/>
          <a:p>
            <a:endParaRPr lang="en-US" sz="900"/>
          </a:p>
        </p:txBody>
      </p:sp>
      <p:sp>
        <p:nvSpPr>
          <p:cNvPr id="11" name="Freeform 177">
            <a:extLst>
              <a:ext uri="{FF2B5EF4-FFF2-40B4-BE49-F238E27FC236}">
                <a16:creationId xmlns:a16="http://schemas.microsoft.com/office/drawing/2014/main" id="{F17612A1-05B1-9D16-6B86-323B607C601E}"/>
              </a:ext>
            </a:extLst>
          </p:cNvPr>
          <p:cNvSpPr>
            <a:spLocks noChangeArrowheads="1"/>
          </p:cNvSpPr>
          <p:nvPr/>
        </p:nvSpPr>
        <p:spPr bwMode="auto">
          <a:xfrm>
            <a:off x="4727420" y="4509953"/>
            <a:ext cx="2188739" cy="2027933"/>
          </a:xfrm>
          <a:custGeom>
            <a:avLst/>
            <a:gdLst>
              <a:gd name="T0" fmla="*/ 3923 w 3924"/>
              <a:gd name="T1" fmla="*/ 1961 h 3924"/>
              <a:gd name="T2" fmla="*/ 3923 w 3924"/>
              <a:gd name="T3" fmla="*/ 1961 h 3924"/>
              <a:gd name="T4" fmla="*/ 1961 w 3924"/>
              <a:gd name="T5" fmla="*/ 3923 h 3924"/>
              <a:gd name="T6" fmla="*/ 1961 w 3924"/>
              <a:gd name="T7" fmla="*/ 3923 h 3924"/>
              <a:gd name="T8" fmla="*/ 0 w 3924"/>
              <a:gd name="T9" fmla="*/ 1961 h 3924"/>
              <a:gd name="T10" fmla="*/ 0 w 3924"/>
              <a:gd name="T11" fmla="*/ 1961 h 3924"/>
              <a:gd name="T12" fmla="*/ 1961 w 3924"/>
              <a:gd name="T13" fmla="*/ 0 h 3924"/>
              <a:gd name="T14" fmla="*/ 1961 w 3924"/>
              <a:gd name="T15" fmla="*/ 0 h 3924"/>
              <a:gd name="T16" fmla="*/ 3923 w 3924"/>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4">
                <a:moveTo>
                  <a:pt x="3923" y="1961"/>
                </a:moveTo>
                <a:lnTo>
                  <a:pt x="3923" y="1961"/>
                </a:lnTo>
                <a:cubicBezTo>
                  <a:pt x="3923" y="3045"/>
                  <a:pt x="3045" y="3923"/>
                  <a:pt x="1961" y="3923"/>
                </a:cubicBezTo>
                <a:lnTo>
                  <a:pt x="1961" y="3923"/>
                </a:lnTo>
                <a:cubicBezTo>
                  <a:pt x="878" y="3923"/>
                  <a:pt x="0" y="3045"/>
                  <a:pt x="0" y="1961"/>
                </a:cubicBezTo>
                <a:lnTo>
                  <a:pt x="0" y="1961"/>
                </a:lnTo>
                <a:cubicBezTo>
                  <a:pt x="0" y="878"/>
                  <a:pt x="878" y="0"/>
                  <a:pt x="1961" y="0"/>
                </a:cubicBezTo>
                <a:lnTo>
                  <a:pt x="1961" y="0"/>
                </a:lnTo>
                <a:cubicBezTo>
                  <a:pt x="3045" y="0"/>
                  <a:pt x="3923" y="878"/>
                  <a:pt x="3923" y="1961"/>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2" name="Freeform 178">
            <a:extLst>
              <a:ext uri="{FF2B5EF4-FFF2-40B4-BE49-F238E27FC236}">
                <a16:creationId xmlns:a16="http://schemas.microsoft.com/office/drawing/2014/main" id="{292D7639-AA0F-1FF1-54B3-25BF29CF5B6F}"/>
              </a:ext>
            </a:extLst>
          </p:cNvPr>
          <p:cNvSpPr>
            <a:spLocks noChangeArrowheads="1"/>
          </p:cNvSpPr>
          <p:nvPr/>
        </p:nvSpPr>
        <p:spPr bwMode="auto">
          <a:xfrm>
            <a:off x="6213287" y="5833651"/>
            <a:ext cx="900089" cy="836237"/>
          </a:xfrm>
          <a:custGeom>
            <a:avLst/>
            <a:gdLst>
              <a:gd name="T0" fmla="*/ 1615 w 1616"/>
              <a:gd name="T1" fmla="*/ 808 h 1618"/>
              <a:gd name="T2" fmla="*/ 1615 w 1616"/>
              <a:gd name="T3" fmla="*/ 808 h 1618"/>
              <a:gd name="T4" fmla="*/ 808 w 1616"/>
              <a:gd name="T5" fmla="*/ 1617 h 1618"/>
              <a:gd name="T6" fmla="*/ 808 w 1616"/>
              <a:gd name="T7" fmla="*/ 1617 h 1618"/>
              <a:gd name="T8" fmla="*/ 0 w 1616"/>
              <a:gd name="T9" fmla="*/ 808 h 1618"/>
              <a:gd name="T10" fmla="*/ 0 w 1616"/>
              <a:gd name="T11" fmla="*/ 808 h 1618"/>
              <a:gd name="T12" fmla="*/ 808 w 1616"/>
              <a:gd name="T13" fmla="*/ 0 h 1618"/>
              <a:gd name="T14" fmla="*/ 808 w 1616"/>
              <a:gd name="T15" fmla="*/ 0 h 1618"/>
              <a:gd name="T16" fmla="*/ 1615 w 1616"/>
              <a:gd name="T17" fmla="*/ 808 h 1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6" h="1618">
                <a:moveTo>
                  <a:pt x="1615" y="808"/>
                </a:moveTo>
                <a:lnTo>
                  <a:pt x="1615" y="808"/>
                </a:lnTo>
                <a:cubicBezTo>
                  <a:pt x="1615" y="1255"/>
                  <a:pt x="1254" y="1617"/>
                  <a:pt x="808" y="1617"/>
                </a:cubicBezTo>
                <a:lnTo>
                  <a:pt x="808" y="1617"/>
                </a:lnTo>
                <a:cubicBezTo>
                  <a:pt x="361" y="1617"/>
                  <a:pt x="0" y="1255"/>
                  <a:pt x="0" y="808"/>
                </a:cubicBezTo>
                <a:lnTo>
                  <a:pt x="0" y="808"/>
                </a:lnTo>
                <a:cubicBezTo>
                  <a:pt x="0" y="362"/>
                  <a:pt x="361" y="0"/>
                  <a:pt x="808" y="0"/>
                </a:cubicBezTo>
                <a:lnTo>
                  <a:pt x="808" y="0"/>
                </a:lnTo>
                <a:cubicBezTo>
                  <a:pt x="1254" y="0"/>
                  <a:pt x="1615" y="362"/>
                  <a:pt x="1615" y="808"/>
                </a:cubicBezTo>
              </a:path>
            </a:pathLst>
          </a:custGeom>
          <a:solidFill>
            <a:srgbClr val="292668"/>
          </a:solidFill>
          <a:ln>
            <a:noFill/>
          </a:ln>
          <a:effectLst/>
        </p:spPr>
        <p:txBody>
          <a:bodyPr wrap="none" anchor="ctr"/>
          <a:lstStyle/>
          <a:p>
            <a:endParaRPr lang="en-US" sz="900"/>
          </a:p>
        </p:txBody>
      </p:sp>
      <p:sp>
        <p:nvSpPr>
          <p:cNvPr id="13" name="Freeform 179">
            <a:extLst>
              <a:ext uri="{FF2B5EF4-FFF2-40B4-BE49-F238E27FC236}">
                <a16:creationId xmlns:a16="http://schemas.microsoft.com/office/drawing/2014/main" id="{1C1AE6BC-42D5-5232-6A14-770FC0EE64B7}"/>
              </a:ext>
            </a:extLst>
          </p:cNvPr>
          <p:cNvSpPr>
            <a:spLocks noChangeArrowheads="1"/>
          </p:cNvSpPr>
          <p:nvPr/>
        </p:nvSpPr>
        <p:spPr bwMode="auto">
          <a:xfrm>
            <a:off x="6163136" y="5790836"/>
            <a:ext cx="1003377" cy="929660"/>
          </a:xfrm>
          <a:custGeom>
            <a:avLst/>
            <a:gdLst>
              <a:gd name="T0" fmla="*/ 1797 w 1798"/>
              <a:gd name="T1" fmla="*/ 899 h 1799"/>
              <a:gd name="T2" fmla="*/ 1797 w 1798"/>
              <a:gd name="T3" fmla="*/ 899 h 1799"/>
              <a:gd name="T4" fmla="*/ 899 w 1798"/>
              <a:gd name="T5" fmla="*/ 1798 h 1799"/>
              <a:gd name="T6" fmla="*/ 899 w 1798"/>
              <a:gd name="T7" fmla="*/ 1798 h 1799"/>
              <a:gd name="T8" fmla="*/ 0 w 1798"/>
              <a:gd name="T9" fmla="*/ 899 h 1799"/>
              <a:gd name="T10" fmla="*/ 0 w 1798"/>
              <a:gd name="T11" fmla="*/ 899 h 1799"/>
              <a:gd name="T12" fmla="*/ 899 w 1798"/>
              <a:gd name="T13" fmla="*/ 0 h 1799"/>
              <a:gd name="T14" fmla="*/ 899 w 1798"/>
              <a:gd name="T15" fmla="*/ 0 h 1799"/>
              <a:gd name="T16" fmla="*/ 1797 w 1798"/>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8" h="1799">
                <a:moveTo>
                  <a:pt x="1797" y="899"/>
                </a:moveTo>
                <a:lnTo>
                  <a:pt x="1797" y="899"/>
                </a:lnTo>
                <a:cubicBezTo>
                  <a:pt x="1797" y="1396"/>
                  <a:pt x="1395" y="1798"/>
                  <a:pt x="899" y="1798"/>
                </a:cubicBezTo>
                <a:lnTo>
                  <a:pt x="899" y="1798"/>
                </a:lnTo>
                <a:cubicBezTo>
                  <a:pt x="402" y="1798"/>
                  <a:pt x="0" y="1396"/>
                  <a:pt x="0" y="899"/>
                </a:cubicBezTo>
                <a:lnTo>
                  <a:pt x="0" y="899"/>
                </a:lnTo>
                <a:cubicBezTo>
                  <a:pt x="0" y="402"/>
                  <a:pt x="402" y="0"/>
                  <a:pt x="899" y="0"/>
                </a:cubicBezTo>
                <a:lnTo>
                  <a:pt x="899" y="0"/>
                </a:lnTo>
                <a:cubicBezTo>
                  <a:pt x="1395" y="0"/>
                  <a:pt x="1797" y="402"/>
                  <a:pt x="1797"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4" name="Freeform 180">
            <a:extLst>
              <a:ext uri="{FF2B5EF4-FFF2-40B4-BE49-F238E27FC236}">
                <a16:creationId xmlns:a16="http://schemas.microsoft.com/office/drawing/2014/main" id="{C47C813B-AC26-3400-CBD7-E6FA7D1BE32B}"/>
              </a:ext>
            </a:extLst>
          </p:cNvPr>
          <p:cNvSpPr>
            <a:spLocks noChangeArrowheads="1"/>
          </p:cNvSpPr>
          <p:nvPr/>
        </p:nvSpPr>
        <p:spPr bwMode="auto">
          <a:xfrm>
            <a:off x="7533860" y="4397310"/>
            <a:ext cx="2188739" cy="2027933"/>
          </a:xfrm>
          <a:custGeom>
            <a:avLst/>
            <a:gdLst>
              <a:gd name="T0" fmla="*/ 3923 w 3924"/>
              <a:gd name="T1" fmla="*/ 1961 h 3924"/>
              <a:gd name="T2" fmla="*/ 3923 w 3924"/>
              <a:gd name="T3" fmla="*/ 1961 h 3924"/>
              <a:gd name="T4" fmla="*/ 1961 w 3924"/>
              <a:gd name="T5" fmla="*/ 3923 h 3924"/>
              <a:gd name="T6" fmla="*/ 1961 w 3924"/>
              <a:gd name="T7" fmla="*/ 3923 h 3924"/>
              <a:gd name="T8" fmla="*/ 0 w 3924"/>
              <a:gd name="T9" fmla="*/ 1961 h 3924"/>
              <a:gd name="T10" fmla="*/ 0 w 3924"/>
              <a:gd name="T11" fmla="*/ 1961 h 3924"/>
              <a:gd name="T12" fmla="*/ 1961 w 3924"/>
              <a:gd name="T13" fmla="*/ 0 h 3924"/>
              <a:gd name="T14" fmla="*/ 1961 w 3924"/>
              <a:gd name="T15" fmla="*/ 0 h 3924"/>
              <a:gd name="T16" fmla="*/ 3923 w 3924"/>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4">
                <a:moveTo>
                  <a:pt x="3923" y="1961"/>
                </a:moveTo>
                <a:lnTo>
                  <a:pt x="3923" y="1961"/>
                </a:lnTo>
                <a:cubicBezTo>
                  <a:pt x="3923" y="3044"/>
                  <a:pt x="3045" y="3923"/>
                  <a:pt x="1961" y="3923"/>
                </a:cubicBezTo>
                <a:lnTo>
                  <a:pt x="1961" y="3923"/>
                </a:lnTo>
                <a:cubicBezTo>
                  <a:pt x="877" y="3923"/>
                  <a:pt x="0" y="3044"/>
                  <a:pt x="0" y="1961"/>
                </a:cubicBezTo>
                <a:lnTo>
                  <a:pt x="0" y="1961"/>
                </a:lnTo>
                <a:cubicBezTo>
                  <a:pt x="0" y="878"/>
                  <a:pt x="877" y="0"/>
                  <a:pt x="1961" y="0"/>
                </a:cubicBezTo>
                <a:lnTo>
                  <a:pt x="1961" y="0"/>
                </a:lnTo>
                <a:cubicBezTo>
                  <a:pt x="3045" y="0"/>
                  <a:pt x="3923" y="878"/>
                  <a:pt x="3923" y="1961"/>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5" name="Freeform 181">
            <a:extLst>
              <a:ext uri="{FF2B5EF4-FFF2-40B4-BE49-F238E27FC236}">
                <a16:creationId xmlns:a16="http://schemas.microsoft.com/office/drawing/2014/main" id="{1E32AEF2-2E10-42CC-82AA-022517F5FB5D}"/>
              </a:ext>
            </a:extLst>
          </p:cNvPr>
          <p:cNvSpPr>
            <a:spLocks noChangeArrowheads="1"/>
          </p:cNvSpPr>
          <p:nvPr/>
        </p:nvSpPr>
        <p:spPr bwMode="auto">
          <a:xfrm>
            <a:off x="7594588" y="4458038"/>
            <a:ext cx="2188739" cy="2027933"/>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5" y="3922"/>
                  <a:pt x="1962" y="3922"/>
                </a:cubicBezTo>
                <a:lnTo>
                  <a:pt x="1962" y="3922"/>
                </a:lnTo>
                <a:cubicBezTo>
                  <a:pt x="878" y="3922"/>
                  <a:pt x="0" y="3044"/>
                  <a:pt x="0" y="1960"/>
                </a:cubicBezTo>
                <a:lnTo>
                  <a:pt x="0" y="1960"/>
                </a:lnTo>
                <a:cubicBezTo>
                  <a:pt x="0" y="878"/>
                  <a:pt x="878" y="0"/>
                  <a:pt x="1962" y="0"/>
                </a:cubicBezTo>
                <a:lnTo>
                  <a:pt x="1962" y="0"/>
                </a:lnTo>
                <a:cubicBezTo>
                  <a:pt x="3045" y="0"/>
                  <a:pt x="3924" y="878"/>
                  <a:pt x="3924" y="1960"/>
                </a:cubicBezTo>
              </a:path>
            </a:pathLst>
          </a:custGeom>
          <a:solidFill>
            <a:srgbClr val="F26F46"/>
          </a:solidFill>
          <a:ln>
            <a:noFill/>
          </a:ln>
          <a:effectLst/>
        </p:spPr>
        <p:txBody>
          <a:bodyPr wrap="none" anchor="ctr"/>
          <a:lstStyle/>
          <a:p>
            <a:endParaRPr lang="en-US" sz="900"/>
          </a:p>
        </p:txBody>
      </p:sp>
      <p:sp>
        <p:nvSpPr>
          <p:cNvPr id="16" name="Freeform 182">
            <a:extLst>
              <a:ext uri="{FF2B5EF4-FFF2-40B4-BE49-F238E27FC236}">
                <a16:creationId xmlns:a16="http://schemas.microsoft.com/office/drawing/2014/main" id="{22751709-D6D8-9594-B4E3-BEDAF0665DF5}"/>
              </a:ext>
            </a:extLst>
          </p:cNvPr>
          <p:cNvSpPr>
            <a:spLocks noChangeArrowheads="1"/>
          </p:cNvSpPr>
          <p:nvPr/>
        </p:nvSpPr>
        <p:spPr bwMode="auto">
          <a:xfrm>
            <a:off x="7655316" y="4518766"/>
            <a:ext cx="2188739" cy="2027933"/>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6" y="3923"/>
                  <a:pt x="1962" y="3923"/>
                </a:cubicBezTo>
                <a:lnTo>
                  <a:pt x="1962" y="3923"/>
                </a:lnTo>
                <a:cubicBezTo>
                  <a:pt x="878" y="3923"/>
                  <a:pt x="0" y="3045"/>
                  <a:pt x="0" y="1961"/>
                </a:cubicBezTo>
                <a:lnTo>
                  <a:pt x="0" y="1961"/>
                </a:lnTo>
                <a:cubicBezTo>
                  <a:pt x="0" y="879"/>
                  <a:pt x="878" y="0"/>
                  <a:pt x="1962" y="0"/>
                </a:cubicBezTo>
                <a:lnTo>
                  <a:pt x="1962" y="0"/>
                </a:lnTo>
                <a:cubicBezTo>
                  <a:pt x="3046" y="0"/>
                  <a:pt x="3924" y="879"/>
                  <a:pt x="3924" y="1961"/>
                </a:cubicBezTo>
              </a:path>
            </a:pathLst>
          </a:custGeom>
          <a:noFill/>
          <a:ln w="3600" cap="flat">
            <a:solidFill>
              <a:srgbClr val="29266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7" name="Freeform 183">
            <a:extLst>
              <a:ext uri="{FF2B5EF4-FFF2-40B4-BE49-F238E27FC236}">
                <a16:creationId xmlns:a16="http://schemas.microsoft.com/office/drawing/2014/main" id="{25EA2023-B24B-ED7B-6DCD-826B16877CDA}"/>
              </a:ext>
            </a:extLst>
          </p:cNvPr>
          <p:cNvSpPr>
            <a:spLocks noChangeArrowheads="1"/>
          </p:cNvSpPr>
          <p:nvPr/>
        </p:nvSpPr>
        <p:spPr bwMode="auto">
          <a:xfrm>
            <a:off x="9141251" y="5842465"/>
            <a:ext cx="902549" cy="836237"/>
          </a:xfrm>
          <a:custGeom>
            <a:avLst/>
            <a:gdLst>
              <a:gd name="T0" fmla="*/ 1616 w 1617"/>
              <a:gd name="T1" fmla="*/ 808 h 1617"/>
              <a:gd name="T2" fmla="*/ 1616 w 1617"/>
              <a:gd name="T3" fmla="*/ 808 h 1617"/>
              <a:gd name="T4" fmla="*/ 807 w 1617"/>
              <a:gd name="T5" fmla="*/ 1616 h 1617"/>
              <a:gd name="T6" fmla="*/ 807 w 1617"/>
              <a:gd name="T7" fmla="*/ 1616 h 1617"/>
              <a:gd name="T8" fmla="*/ 0 w 1617"/>
              <a:gd name="T9" fmla="*/ 808 h 1617"/>
              <a:gd name="T10" fmla="*/ 0 w 1617"/>
              <a:gd name="T11" fmla="*/ 808 h 1617"/>
              <a:gd name="T12" fmla="*/ 807 w 1617"/>
              <a:gd name="T13" fmla="*/ 0 h 1617"/>
              <a:gd name="T14" fmla="*/ 807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4" y="1616"/>
                  <a:pt x="807" y="1616"/>
                </a:cubicBezTo>
                <a:lnTo>
                  <a:pt x="807" y="1616"/>
                </a:lnTo>
                <a:cubicBezTo>
                  <a:pt x="361" y="1616"/>
                  <a:pt x="0" y="1255"/>
                  <a:pt x="0" y="808"/>
                </a:cubicBezTo>
                <a:lnTo>
                  <a:pt x="0" y="808"/>
                </a:lnTo>
                <a:cubicBezTo>
                  <a:pt x="0" y="362"/>
                  <a:pt x="361" y="0"/>
                  <a:pt x="807" y="0"/>
                </a:cubicBezTo>
                <a:lnTo>
                  <a:pt x="807" y="0"/>
                </a:lnTo>
                <a:cubicBezTo>
                  <a:pt x="1254" y="0"/>
                  <a:pt x="1616" y="362"/>
                  <a:pt x="1616" y="808"/>
                </a:cubicBezTo>
              </a:path>
            </a:pathLst>
          </a:custGeom>
          <a:solidFill>
            <a:srgbClr val="292668"/>
          </a:solidFill>
          <a:ln>
            <a:noFill/>
          </a:ln>
          <a:effectLst/>
        </p:spPr>
        <p:txBody>
          <a:bodyPr wrap="none" anchor="ctr"/>
          <a:lstStyle/>
          <a:p>
            <a:endParaRPr lang="en-US" sz="900"/>
          </a:p>
        </p:txBody>
      </p:sp>
      <p:sp>
        <p:nvSpPr>
          <p:cNvPr id="18" name="Freeform 184">
            <a:extLst>
              <a:ext uri="{FF2B5EF4-FFF2-40B4-BE49-F238E27FC236}">
                <a16:creationId xmlns:a16="http://schemas.microsoft.com/office/drawing/2014/main" id="{93FB4DC0-337A-8C0B-F105-E8548F813069}"/>
              </a:ext>
            </a:extLst>
          </p:cNvPr>
          <p:cNvSpPr>
            <a:spLocks noChangeArrowheads="1"/>
          </p:cNvSpPr>
          <p:nvPr/>
        </p:nvSpPr>
        <p:spPr bwMode="auto">
          <a:xfrm>
            <a:off x="9093561" y="5799650"/>
            <a:ext cx="1003377" cy="929660"/>
          </a:xfrm>
          <a:custGeom>
            <a:avLst/>
            <a:gdLst>
              <a:gd name="T0" fmla="*/ 1797 w 1798"/>
              <a:gd name="T1" fmla="*/ 899 h 1799"/>
              <a:gd name="T2" fmla="*/ 1797 w 1798"/>
              <a:gd name="T3" fmla="*/ 899 h 1799"/>
              <a:gd name="T4" fmla="*/ 898 w 1798"/>
              <a:gd name="T5" fmla="*/ 1798 h 1799"/>
              <a:gd name="T6" fmla="*/ 898 w 1798"/>
              <a:gd name="T7" fmla="*/ 1798 h 1799"/>
              <a:gd name="T8" fmla="*/ 0 w 1798"/>
              <a:gd name="T9" fmla="*/ 899 h 1799"/>
              <a:gd name="T10" fmla="*/ 0 w 1798"/>
              <a:gd name="T11" fmla="*/ 899 h 1799"/>
              <a:gd name="T12" fmla="*/ 898 w 1798"/>
              <a:gd name="T13" fmla="*/ 0 h 1799"/>
              <a:gd name="T14" fmla="*/ 898 w 1798"/>
              <a:gd name="T15" fmla="*/ 0 h 1799"/>
              <a:gd name="T16" fmla="*/ 1797 w 1798"/>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8" h="1799">
                <a:moveTo>
                  <a:pt x="1797" y="899"/>
                </a:moveTo>
                <a:lnTo>
                  <a:pt x="1797" y="899"/>
                </a:lnTo>
                <a:cubicBezTo>
                  <a:pt x="1797" y="1396"/>
                  <a:pt x="1395" y="1798"/>
                  <a:pt x="898" y="1798"/>
                </a:cubicBezTo>
                <a:lnTo>
                  <a:pt x="898" y="1798"/>
                </a:lnTo>
                <a:cubicBezTo>
                  <a:pt x="402" y="1798"/>
                  <a:pt x="0" y="1396"/>
                  <a:pt x="0" y="899"/>
                </a:cubicBezTo>
                <a:lnTo>
                  <a:pt x="0" y="899"/>
                </a:lnTo>
                <a:cubicBezTo>
                  <a:pt x="0" y="403"/>
                  <a:pt x="402" y="0"/>
                  <a:pt x="898" y="0"/>
                </a:cubicBezTo>
                <a:lnTo>
                  <a:pt x="898" y="0"/>
                </a:lnTo>
                <a:cubicBezTo>
                  <a:pt x="1395" y="0"/>
                  <a:pt x="1797" y="403"/>
                  <a:pt x="1797"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4" name="CuadroTexto 553">
            <a:extLst>
              <a:ext uri="{FF2B5EF4-FFF2-40B4-BE49-F238E27FC236}">
                <a16:creationId xmlns:a16="http://schemas.microsoft.com/office/drawing/2014/main" id="{A3030ECF-271A-3B8C-1C5F-FA4340BAFA9B}"/>
              </a:ext>
            </a:extLst>
          </p:cNvPr>
          <p:cNvSpPr txBox="1"/>
          <p:nvPr/>
        </p:nvSpPr>
        <p:spPr>
          <a:xfrm>
            <a:off x="1908094" y="4850984"/>
            <a:ext cx="2262986" cy="923330"/>
          </a:xfrm>
          <a:prstGeom prst="rect">
            <a:avLst/>
          </a:prstGeom>
          <a:noFill/>
        </p:spPr>
        <p:txBody>
          <a:bodyPr wrap="square" rtlCol="0">
            <a:spAutoFit/>
          </a:bodyPr>
          <a:lstStyle/>
          <a:p>
            <a:pPr algn="ctr"/>
            <a:r>
              <a:rPr lang="en-US" b="1" dirty="0">
                <a:solidFill>
                  <a:schemeClr val="bg1"/>
                </a:solidFill>
                <a:latin typeface="Calibri" panose="020F0502020204030204" pitchFamily="34" charset="0"/>
                <a:ea typeface="Lato" charset="0"/>
                <a:cs typeface="Calibri" panose="020F0502020204030204" pitchFamily="34" charset="0"/>
              </a:rPr>
              <a:t>Hvordan mad produceres, tilgås og værdsættes lokalt</a:t>
            </a:r>
          </a:p>
        </p:txBody>
      </p:sp>
      <p:sp>
        <p:nvSpPr>
          <p:cNvPr id="25" name="CuadroTexto 555">
            <a:extLst>
              <a:ext uri="{FF2B5EF4-FFF2-40B4-BE49-F238E27FC236}">
                <a16:creationId xmlns:a16="http://schemas.microsoft.com/office/drawing/2014/main" id="{A4FF188E-154E-E5CD-8008-A0937C123D2F}"/>
              </a:ext>
            </a:extLst>
          </p:cNvPr>
          <p:cNvSpPr txBox="1"/>
          <p:nvPr/>
        </p:nvSpPr>
        <p:spPr>
          <a:xfrm>
            <a:off x="4753302" y="4927539"/>
            <a:ext cx="2003362" cy="1200329"/>
          </a:xfrm>
          <a:prstGeom prst="rect">
            <a:avLst/>
          </a:prstGeom>
          <a:noFill/>
        </p:spPr>
        <p:txBody>
          <a:bodyPr wrap="square" rtlCol="0">
            <a:spAutoFit/>
          </a:bodyPr>
          <a:lstStyle/>
          <a:p>
            <a:pPr algn="ctr"/>
            <a:r>
              <a:rPr lang="en-US" b="1" dirty="0">
                <a:solidFill>
                  <a:schemeClr val="bg1"/>
                </a:solidFill>
                <a:latin typeface="Calibri" panose="020F0502020204030204" pitchFamily="34" charset="0"/>
                <a:ea typeface="Lato" charset="0"/>
                <a:cs typeface="Calibri" panose="020F0502020204030204" pitchFamily="34" charset="0"/>
              </a:rPr>
              <a:t>De færdigheder, den arbejdskraft og den beslutningstagning, der er forbundet med arbejde med mad</a:t>
            </a:r>
          </a:p>
        </p:txBody>
      </p:sp>
      <p:sp>
        <p:nvSpPr>
          <p:cNvPr id="26" name="CuadroTexto 557">
            <a:extLst>
              <a:ext uri="{FF2B5EF4-FFF2-40B4-BE49-F238E27FC236}">
                <a16:creationId xmlns:a16="http://schemas.microsoft.com/office/drawing/2014/main" id="{BAE4B5B3-046D-7FBB-4EAB-7DCDC5981F42}"/>
              </a:ext>
            </a:extLst>
          </p:cNvPr>
          <p:cNvSpPr txBox="1"/>
          <p:nvPr/>
        </p:nvSpPr>
        <p:spPr>
          <a:xfrm>
            <a:off x="7618886" y="4879818"/>
            <a:ext cx="2184165" cy="923330"/>
          </a:xfrm>
          <a:prstGeom prst="rect">
            <a:avLst/>
          </a:prstGeom>
          <a:noFill/>
        </p:spPr>
        <p:txBody>
          <a:bodyPr wrap="square" rtlCol="0">
            <a:spAutoFit/>
          </a:bodyPr>
          <a:lstStyle/>
          <a:p>
            <a:pPr algn="ctr"/>
            <a:r>
              <a:rPr lang="en-US" b="1" dirty="0">
                <a:solidFill>
                  <a:schemeClr val="bg1"/>
                </a:solidFill>
                <a:latin typeface="Calibri" panose="020F0502020204030204" pitchFamily="34" charset="0"/>
                <a:ea typeface="Lato" charset="0"/>
                <a:cs typeface="Calibri" panose="020F0502020204030204" pitchFamily="34" charset="0"/>
              </a:rPr>
              <a:t>De kulturelle betydninger, der knytter sig til madpraksis</a:t>
            </a:r>
          </a:p>
        </p:txBody>
      </p:sp>
      <p:grpSp>
        <p:nvGrpSpPr>
          <p:cNvPr id="28" name="Graphic 3">
            <a:extLst>
              <a:ext uri="{FF2B5EF4-FFF2-40B4-BE49-F238E27FC236}">
                <a16:creationId xmlns:a16="http://schemas.microsoft.com/office/drawing/2014/main" id="{2FFAC091-FB1E-2094-078A-CD0E2752D9C0}"/>
              </a:ext>
            </a:extLst>
          </p:cNvPr>
          <p:cNvGrpSpPr/>
          <p:nvPr/>
        </p:nvGrpSpPr>
        <p:grpSpPr>
          <a:xfrm>
            <a:off x="6347899" y="5856690"/>
            <a:ext cx="656821" cy="686729"/>
            <a:chOff x="4643578" y="432838"/>
            <a:chExt cx="1028134" cy="1160188"/>
          </a:xfrm>
          <a:solidFill>
            <a:schemeClr val="bg1"/>
          </a:solidFill>
        </p:grpSpPr>
        <p:sp>
          <p:nvSpPr>
            <p:cNvPr id="29" name="Freeform 1033">
              <a:extLst>
                <a:ext uri="{FF2B5EF4-FFF2-40B4-BE49-F238E27FC236}">
                  <a16:creationId xmlns:a16="http://schemas.microsoft.com/office/drawing/2014/main" id="{CB843B4D-507D-FB5A-1E9F-3DF1EFFAB5B6}"/>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25684"/>
            </a:solidFill>
            <a:ln w="27426" cap="flat">
              <a:noFill/>
              <a:prstDash val="solid"/>
              <a:miter/>
            </a:ln>
          </p:spPr>
          <p:txBody>
            <a:bodyPr rtlCol="0" anchor="ctr"/>
            <a:lstStyle/>
            <a:p>
              <a:endParaRPr lang="en-US" dirty="0"/>
            </a:p>
          </p:txBody>
        </p:sp>
        <p:grpSp>
          <p:nvGrpSpPr>
            <p:cNvPr id="30" name="Graphic 3">
              <a:extLst>
                <a:ext uri="{FF2B5EF4-FFF2-40B4-BE49-F238E27FC236}">
                  <a16:creationId xmlns:a16="http://schemas.microsoft.com/office/drawing/2014/main" id="{83DE768F-06EE-5453-1235-8E15FEAD4135}"/>
                </a:ext>
              </a:extLst>
            </p:cNvPr>
            <p:cNvGrpSpPr/>
            <p:nvPr/>
          </p:nvGrpSpPr>
          <p:grpSpPr>
            <a:xfrm>
              <a:off x="4643578" y="432838"/>
              <a:ext cx="1028134" cy="1160188"/>
              <a:chOff x="4643578" y="432838"/>
              <a:chExt cx="1028134" cy="1160188"/>
            </a:xfrm>
            <a:grpFill/>
          </p:grpSpPr>
          <p:sp>
            <p:nvSpPr>
              <p:cNvPr id="31" name="Freeform 1035">
                <a:extLst>
                  <a:ext uri="{FF2B5EF4-FFF2-40B4-BE49-F238E27FC236}">
                    <a16:creationId xmlns:a16="http://schemas.microsoft.com/office/drawing/2014/main" id="{86E960CC-AE77-D7A2-436A-156C09B08BDF}"/>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32" name="Graphic 3">
                <a:extLst>
                  <a:ext uri="{FF2B5EF4-FFF2-40B4-BE49-F238E27FC236}">
                    <a16:creationId xmlns:a16="http://schemas.microsoft.com/office/drawing/2014/main" id="{2E1A67D2-7F3D-F0FF-05C4-D3EEFF033261}"/>
                  </a:ext>
                </a:extLst>
              </p:cNvPr>
              <p:cNvGrpSpPr/>
              <p:nvPr/>
            </p:nvGrpSpPr>
            <p:grpSpPr>
              <a:xfrm>
                <a:off x="4643578" y="432838"/>
                <a:ext cx="1028134" cy="1160188"/>
                <a:chOff x="4643578" y="432838"/>
                <a:chExt cx="1028134" cy="1160188"/>
              </a:xfrm>
              <a:grpFill/>
            </p:grpSpPr>
            <p:sp>
              <p:nvSpPr>
                <p:cNvPr id="33" name="Freeform 1037">
                  <a:extLst>
                    <a:ext uri="{FF2B5EF4-FFF2-40B4-BE49-F238E27FC236}">
                      <a16:creationId xmlns:a16="http://schemas.microsoft.com/office/drawing/2014/main" id="{0623CCAD-016D-1A63-4CBC-DB3ED0FA3EC4}"/>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34" name="Freeform 1038">
                  <a:extLst>
                    <a:ext uri="{FF2B5EF4-FFF2-40B4-BE49-F238E27FC236}">
                      <a16:creationId xmlns:a16="http://schemas.microsoft.com/office/drawing/2014/main" id="{0C625DD5-354C-018E-D093-A850F61F06DA}"/>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grpSp>
        <p:nvGrpSpPr>
          <p:cNvPr id="35" name="Graphic 3">
            <a:extLst>
              <a:ext uri="{FF2B5EF4-FFF2-40B4-BE49-F238E27FC236}">
                <a16:creationId xmlns:a16="http://schemas.microsoft.com/office/drawing/2014/main" id="{5CF922EB-B124-7CFA-1505-7FDDF651AE65}"/>
              </a:ext>
            </a:extLst>
          </p:cNvPr>
          <p:cNvGrpSpPr/>
          <p:nvPr/>
        </p:nvGrpSpPr>
        <p:grpSpPr>
          <a:xfrm>
            <a:off x="9252019" y="5867164"/>
            <a:ext cx="712143" cy="619113"/>
            <a:chOff x="6615628" y="2116894"/>
            <a:chExt cx="1066935" cy="1001108"/>
          </a:xfrm>
          <a:solidFill>
            <a:schemeClr val="bg1"/>
          </a:solidFill>
        </p:grpSpPr>
        <p:sp>
          <p:nvSpPr>
            <p:cNvPr id="36" name="Freeform 1128">
              <a:extLst>
                <a:ext uri="{FF2B5EF4-FFF2-40B4-BE49-F238E27FC236}">
                  <a16:creationId xmlns:a16="http://schemas.microsoft.com/office/drawing/2014/main" id="{E43B0D17-DB02-EB1C-6242-53C00EF06B85}"/>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1983D"/>
            </a:solidFill>
            <a:ln w="27426" cap="flat">
              <a:noFill/>
              <a:prstDash val="solid"/>
              <a:miter/>
            </a:ln>
          </p:spPr>
          <p:txBody>
            <a:bodyPr rtlCol="0" anchor="ctr"/>
            <a:lstStyle/>
            <a:p>
              <a:endParaRPr lang="en-US"/>
            </a:p>
          </p:txBody>
        </p:sp>
        <p:grpSp>
          <p:nvGrpSpPr>
            <p:cNvPr id="37" name="Graphic 3">
              <a:extLst>
                <a:ext uri="{FF2B5EF4-FFF2-40B4-BE49-F238E27FC236}">
                  <a16:creationId xmlns:a16="http://schemas.microsoft.com/office/drawing/2014/main" id="{BD57A8A4-396F-5FE3-DECD-139C0E2E9D51}"/>
                </a:ext>
              </a:extLst>
            </p:cNvPr>
            <p:cNvGrpSpPr/>
            <p:nvPr/>
          </p:nvGrpSpPr>
          <p:grpSpPr>
            <a:xfrm>
              <a:off x="6615628" y="2116894"/>
              <a:ext cx="1066935" cy="1001108"/>
              <a:chOff x="6615628" y="2116894"/>
              <a:chExt cx="1066935" cy="1001108"/>
            </a:xfrm>
            <a:grpFill/>
          </p:grpSpPr>
          <p:sp>
            <p:nvSpPr>
              <p:cNvPr id="38" name="Freeform 1130">
                <a:extLst>
                  <a:ext uri="{FF2B5EF4-FFF2-40B4-BE49-F238E27FC236}">
                    <a16:creationId xmlns:a16="http://schemas.microsoft.com/office/drawing/2014/main" id="{F72CBFBC-EC29-78C8-D6F9-32C6942422D9}"/>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39" name="Freeform 1131">
                <a:extLst>
                  <a:ext uri="{FF2B5EF4-FFF2-40B4-BE49-F238E27FC236}">
                    <a16:creationId xmlns:a16="http://schemas.microsoft.com/office/drawing/2014/main" id="{127234C7-ED6C-4090-72AB-623166350BE5}"/>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40" name="Freeform 1132">
                <a:extLst>
                  <a:ext uri="{FF2B5EF4-FFF2-40B4-BE49-F238E27FC236}">
                    <a16:creationId xmlns:a16="http://schemas.microsoft.com/office/drawing/2014/main" id="{8F979875-764E-37E8-FA3A-5D6BB9E8E739}"/>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41" name="Freeform 1133">
                <a:extLst>
                  <a:ext uri="{FF2B5EF4-FFF2-40B4-BE49-F238E27FC236}">
                    <a16:creationId xmlns:a16="http://schemas.microsoft.com/office/drawing/2014/main" id="{F0A97D33-9B9C-9B64-A822-4BB6525702F9}"/>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42" name="Freeform 1134">
                <a:extLst>
                  <a:ext uri="{FF2B5EF4-FFF2-40B4-BE49-F238E27FC236}">
                    <a16:creationId xmlns:a16="http://schemas.microsoft.com/office/drawing/2014/main" id="{9DF12F04-0DF4-F51C-605B-475EF7538C78}"/>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43" name="Freeform 1135">
                <a:extLst>
                  <a:ext uri="{FF2B5EF4-FFF2-40B4-BE49-F238E27FC236}">
                    <a16:creationId xmlns:a16="http://schemas.microsoft.com/office/drawing/2014/main" id="{5FF3DEB2-CBEF-8F49-5BE5-F82BA2FEAEF1}"/>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44" name="Freeform 1136">
                <a:extLst>
                  <a:ext uri="{FF2B5EF4-FFF2-40B4-BE49-F238E27FC236}">
                    <a16:creationId xmlns:a16="http://schemas.microsoft.com/office/drawing/2014/main" id="{212A6EFA-99C0-DD30-3CA5-4D02EC73D29F}"/>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45" name="Freeform 1137">
                <a:extLst>
                  <a:ext uri="{FF2B5EF4-FFF2-40B4-BE49-F238E27FC236}">
                    <a16:creationId xmlns:a16="http://schemas.microsoft.com/office/drawing/2014/main" id="{A26A7547-167D-C9FB-CE1D-45C8F24F8E99}"/>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46" name="Freeform 1138">
                <a:extLst>
                  <a:ext uri="{FF2B5EF4-FFF2-40B4-BE49-F238E27FC236}">
                    <a16:creationId xmlns:a16="http://schemas.microsoft.com/office/drawing/2014/main" id="{F235B5DF-2F06-F040-A588-B938B7F04B81}"/>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47" name="Freeform 1139">
                <a:extLst>
                  <a:ext uri="{FF2B5EF4-FFF2-40B4-BE49-F238E27FC236}">
                    <a16:creationId xmlns:a16="http://schemas.microsoft.com/office/drawing/2014/main" id="{577F4129-ACE2-1398-66AC-89348F4C3998}"/>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48" name="Freeform 1140">
                <a:extLst>
                  <a:ext uri="{FF2B5EF4-FFF2-40B4-BE49-F238E27FC236}">
                    <a16:creationId xmlns:a16="http://schemas.microsoft.com/office/drawing/2014/main" id="{75ED2679-3170-BF79-3503-8CA93DFD46C0}"/>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49" name="Freeform 1141">
                <a:extLst>
                  <a:ext uri="{FF2B5EF4-FFF2-40B4-BE49-F238E27FC236}">
                    <a16:creationId xmlns:a16="http://schemas.microsoft.com/office/drawing/2014/main" id="{50EA4439-FA46-B0AA-21B4-27EDEFD78193}"/>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grpSp>
        <p:nvGrpSpPr>
          <p:cNvPr id="50" name="Group 49">
            <a:extLst>
              <a:ext uri="{FF2B5EF4-FFF2-40B4-BE49-F238E27FC236}">
                <a16:creationId xmlns:a16="http://schemas.microsoft.com/office/drawing/2014/main" id="{925F3000-20B2-A678-ECFE-E7237162CF6B}"/>
              </a:ext>
            </a:extLst>
          </p:cNvPr>
          <p:cNvGrpSpPr/>
          <p:nvPr/>
        </p:nvGrpSpPr>
        <p:grpSpPr>
          <a:xfrm>
            <a:off x="3712365" y="5976148"/>
            <a:ext cx="575165" cy="532816"/>
            <a:chOff x="3258209" y="1217582"/>
            <a:chExt cx="4712093" cy="4711281"/>
          </a:xfrm>
          <a:solidFill>
            <a:schemeClr val="bg1"/>
          </a:solidFill>
        </p:grpSpPr>
        <p:sp>
          <p:nvSpPr>
            <p:cNvPr id="51" name="Freeform 31">
              <a:extLst>
                <a:ext uri="{FF2B5EF4-FFF2-40B4-BE49-F238E27FC236}">
                  <a16:creationId xmlns:a16="http://schemas.microsoft.com/office/drawing/2014/main" id="{DCD450A6-5A36-6321-4F92-3CC853616CC4}"/>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1983D"/>
            </a:solidFill>
            <a:ln w="9514" cap="flat">
              <a:noFill/>
              <a:prstDash val="solid"/>
              <a:miter/>
            </a:ln>
          </p:spPr>
          <p:txBody>
            <a:bodyPr rtlCol="0" anchor="ctr"/>
            <a:lstStyle/>
            <a:p>
              <a:endParaRPr lang="en-US"/>
            </a:p>
          </p:txBody>
        </p:sp>
        <p:sp>
          <p:nvSpPr>
            <p:cNvPr id="52" name="Freeform 32">
              <a:extLst>
                <a:ext uri="{FF2B5EF4-FFF2-40B4-BE49-F238E27FC236}">
                  <a16:creationId xmlns:a16="http://schemas.microsoft.com/office/drawing/2014/main" id="{D45948F8-3897-990C-1243-E9B800C67FAF}"/>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1983D"/>
            </a:solidFill>
            <a:ln w="9514" cap="flat">
              <a:noFill/>
              <a:prstDash val="solid"/>
              <a:miter/>
            </a:ln>
          </p:spPr>
          <p:txBody>
            <a:bodyPr rtlCol="0" anchor="ctr"/>
            <a:lstStyle/>
            <a:p>
              <a:endParaRPr lang="en-US"/>
            </a:p>
          </p:txBody>
        </p:sp>
        <p:grpSp>
          <p:nvGrpSpPr>
            <p:cNvPr id="53" name="Group 52">
              <a:extLst>
                <a:ext uri="{FF2B5EF4-FFF2-40B4-BE49-F238E27FC236}">
                  <a16:creationId xmlns:a16="http://schemas.microsoft.com/office/drawing/2014/main" id="{17AC9443-38F0-9B4F-89DA-A33D1E2E87A2}"/>
                </a:ext>
              </a:extLst>
            </p:cNvPr>
            <p:cNvGrpSpPr/>
            <p:nvPr/>
          </p:nvGrpSpPr>
          <p:grpSpPr>
            <a:xfrm>
              <a:off x="3258209" y="1217582"/>
              <a:ext cx="4712093" cy="4711281"/>
              <a:chOff x="3258209" y="1217582"/>
              <a:chExt cx="4712093" cy="4711281"/>
            </a:xfrm>
            <a:grpFill/>
          </p:grpSpPr>
          <p:sp>
            <p:nvSpPr>
              <p:cNvPr id="54" name="Freeform 16">
                <a:extLst>
                  <a:ext uri="{FF2B5EF4-FFF2-40B4-BE49-F238E27FC236}">
                    <a16:creationId xmlns:a16="http://schemas.microsoft.com/office/drawing/2014/main" id="{BA59F60C-9549-3BF9-85D2-158FE2A431AC}"/>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55" name="Freeform 18">
                <a:extLst>
                  <a:ext uri="{FF2B5EF4-FFF2-40B4-BE49-F238E27FC236}">
                    <a16:creationId xmlns:a16="http://schemas.microsoft.com/office/drawing/2014/main" id="{4A49FD62-99E8-D5AE-CA19-FC9D8249686C}"/>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56" name="Freeform 19">
                <a:extLst>
                  <a:ext uri="{FF2B5EF4-FFF2-40B4-BE49-F238E27FC236}">
                    <a16:creationId xmlns:a16="http://schemas.microsoft.com/office/drawing/2014/main" id="{CE210F43-D3FF-7B93-9472-53FA88813DFA}"/>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57" name="Freeform 20">
                <a:extLst>
                  <a:ext uri="{FF2B5EF4-FFF2-40B4-BE49-F238E27FC236}">
                    <a16:creationId xmlns:a16="http://schemas.microsoft.com/office/drawing/2014/main" id="{2CD76CF6-8825-BB12-FF6D-F92198B7AD09}"/>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58" name="Freeform 21">
                <a:extLst>
                  <a:ext uri="{FF2B5EF4-FFF2-40B4-BE49-F238E27FC236}">
                    <a16:creationId xmlns:a16="http://schemas.microsoft.com/office/drawing/2014/main" id="{791C78AB-8E58-6FE1-F84A-E9D91DD6AA48}"/>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59" name="Freeform 22">
                <a:extLst>
                  <a:ext uri="{FF2B5EF4-FFF2-40B4-BE49-F238E27FC236}">
                    <a16:creationId xmlns:a16="http://schemas.microsoft.com/office/drawing/2014/main" id="{1F87A2B1-E0F4-36CA-ACBD-7AB00D9E23B3}"/>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60" name="Freeform 23">
                <a:extLst>
                  <a:ext uri="{FF2B5EF4-FFF2-40B4-BE49-F238E27FC236}">
                    <a16:creationId xmlns:a16="http://schemas.microsoft.com/office/drawing/2014/main" id="{38695C43-3270-FE19-38C6-5CC35707218A}"/>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61" name="Freeform 24">
                <a:extLst>
                  <a:ext uri="{FF2B5EF4-FFF2-40B4-BE49-F238E27FC236}">
                    <a16:creationId xmlns:a16="http://schemas.microsoft.com/office/drawing/2014/main" id="{ED16942D-D5BD-FE11-1B8E-FB4D457EF20D}"/>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62" name="Freeform 25">
                <a:extLst>
                  <a:ext uri="{FF2B5EF4-FFF2-40B4-BE49-F238E27FC236}">
                    <a16:creationId xmlns:a16="http://schemas.microsoft.com/office/drawing/2014/main" id="{5E5C3554-F456-0E20-4A69-F6466C47FF08}"/>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63" name="Freeform 26">
                <a:extLst>
                  <a:ext uri="{FF2B5EF4-FFF2-40B4-BE49-F238E27FC236}">
                    <a16:creationId xmlns:a16="http://schemas.microsoft.com/office/drawing/2014/main" id="{63F3984E-0468-0DC5-C509-20D64F76C7CC}"/>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64" name="Freeform 27">
                <a:extLst>
                  <a:ext uri="{FF2B5EF4-FFF2-40B4-BE49-F238E27FC236}">
                    <a16:creationId xmlns:a16="http://schemas.microsoft.com/office/drawing/2014/main" id="{D6176D2B-1536-F858-AF42-BA49A31E7DB7}"/>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65" name="Freeform 28">
                <a:extLst>
                  <a:ext uri="{FF2B5EF4-FFF2-40B4-BE49-F238E27FC236}">
                    <a16:creationId xmlns:a16="http://schemas.microsoft.com/office/drawing/2014/main" id="{D2388D8B-211A-658E-D25D-0A41E324472F}"/>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66" name="Freeform 29">
                <a:extLst>
                  <a:ext uri="{FF2B5EF4-FFF2-40B4-BE49-F238E27FC236}">
                    <a16:creationId xmlns:a16="http://schemas.microsoft.com/office/drawing/2014/main" id="{B08A056C-632A-E48E-71EF-A961D4295FF2}"/>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67" name="Freeform 30">
                <a:extLst>
                  <a:ext uri="{FF2B5EF4-FFF2-40B4-BE49-F238E27FC236}">
                    <a16:creationId xmlns:a16="http://schemas.microsoft.com/office/drawing/2014/main" id="{4F9BF6FE-45E9-6E44-19F6-9FE624F3EB31}"/>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930823296"/>
      </p:ext>
    </p:extLst>
  </p:cSld>
  <p:clrMapOvr>
    <a:masterClrMapping/>
  </p:clrMapOvr>
</p:sld>
</file>

<file path=ppt/slides/slide3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52B367-E7C1-C5A7-83FA-C10F2B7C7252}"/>
              </a:ext>
            </a:extLst>
          </p:cNvPr>
          <p:cNvSpPr>
            <a:spLocks noGrp="1"/>
          </p:cNvSpPr>
          <p:nvPr>
            <p:ph type="body" sz="quarter" idx="18"/>
          </p:nvPr>
        </p:nvSpPr>
        <p:spPr/>
        <p:txBody>
          <a:bodyPr/>
          <a:lstStyle/>
          <a:p>
            <a:pPr marL="0" indent="0" algn="just"/>
            <a:r>
              <a:rPr lang="en-US" dirty="0"/>
              <a:t>Servicebaseret læring er mest effektiv, når de lærende samarbejder </a:t>
            </a:r>
            <a:r>
              <a:rPr lang="en-US" i="1" dirty="0"/>
              <a:t>med </a:t>
            </a:r>
            <a:r>
              <a:rPr lang="en-US" dirty="0"/>
              <a:t>lokalsamfundene inden for fødevareområdet i stedet for at optræde som udefrakommende eksperter. Fødevareproducenter, kokke, </a:t>
            </a:r>
            <a:r>
              <a:rPr lang="en-US" dirty="0" err="1"/>
              <a:t>markedsarrangører</a:t>
            </a:r>
            <a:r>
              <a:rPr lang="en-US" dirty="0"/>
              <a:t>, NGO’er og ansatte i fødevarebranchen besidder værdifuld viden, der er forankret i erfaring og praksis.</a:t>
            </a:r>
          </a:p>
          <a:p>
            <a:pPr marL="0" indent="0" algn="just"/>
            <a:endParaRPr lang="en-US" dirty="0"/>
          </a:p>
          <a:p>
            <a:pPr marL="0" indent="0" algn="just"/>
            <a:r>
              <a:rPr lang="en-US" dirty="0"/>
              <a:t>Denne tilgang understøtter:</a:t>
            </a:r>
          </a:p>
          <a:p>
            <a:pPr marL="342900" indent="-342900" algn="just">
              <a:buFont typeface="Arial" panose="020B0604020202020204" pitchFamily="34" charset="0"/>
              <a:buChar char="•"/>
            </a:pPr>
            <a:r>
              <a:rPr lang="en-US" dirty="0">
                <a:highlight>
                  <a:srgbClr val="ECC0DA"/>
                </a:highlight>
              </a:rPr>
              <a:t>Gensidig læring og vidensudveksling</a:t>
            </a:r>
          </a:p>
          <a:p>
            <a:pPr marL="342900" indent="-342900" algn="just">
              <a:buFont typeface="Arial" panose="020B0604020202020204" pitchFamily="34" charset="0"/>
              <a:buChar char="•"/>
            </a:pPr>
            <a:r>
              <a:rPr lang="en-US" dirty="0">
                <a:highlight>
                  <a:srgbClr val="ECC0DA"/>
                </a:highlight>
              </a:rPr>
              <a:t>Anerkendelse af levet erfaring som ekspertise</a:t>
            </a:r>
          </a:p>
          <a:p>
            <a:pPr marL="342900" indent="-342900" algn="just">
              <a:buFont typeface="Arial" panose="020B0604020202020204" pitchFamily="34" charset="0"/>
              <a:buChar char="•"/>
            </a:pPr>
            <a:r>
              <a:rPr lang="en-US" dirty="0">
                <a:highlight>
                  <a:srgbClr val="ECC0DA"/>
                </a:highlight>
              </a:rPr>
              <a:t>Stærkere relationer baseret på tillid og respekt</a:t>
            </a:r>
          </a:p>
          <a:p>
            <a:pPr marL="0" indent="0" algn="just"/>
            <a:endParaRPr lang="en-US" dirty="0"/>
          </a:p>
          <a:p>
            <a:pPr marL="0" indent="0" algn="just"/>
            <a:r>
              <a:rPr lang="en-US" dirty="0"/>
              <a:t>Organisationer som </a:t>
            </a:r>
            <a:r>
              <a:rPr lang="en-US" dirty="0">
                <a:hlinkClick r:id="rId2"/>
              </a:rPr>
              <a:t>UNESCO </a:t>
            </a:r>
            <a:r>
              <a:rPr lang="en-US" dirty="0"/>
              <a:t>fremhæver samfundsengagement som et centralt princip i uddannelse for bæredygtig udvikling.</a:t>
            </a:r>
          </a:p>
          <a:p>
            <a:pPr marL="0" indent="0" algn="just"/>
            <a:endParaRPr lang="en-GB" dirty="0"/>
          </a:p>
        </p:txBody>
      </p:sp>
      <p:sp>
        <p:nvSpPr>
          <p:cNvPr id="3" name="Text Placeholder 2">
            <a:extLst>
              <a:ext uri="{FF2B5EF4-FFF2-40B4-BE49-F238E27FC236}">
                <a16:creationId xmlns:a16="http://schemas.microsoft.com/office/drawing/2014/main" id="{6BBC34CC-A048-4F9E-2BAA-A912B6F69400}"/>
              </a:ext>
            </a:extLst>
          </p:cNvPr>
          <p:cNvSpPr>
            <a:spLocks noGrp="1"/>
          </p:cNvSpPr>
          <p:nvPr>
            <p:ph type="body" sz="quarter" idx="16"/>
          </p:nvPr>
        </p:nvSpPr>
        <p:spPr/>
        <p:txBody>
          <a:bodyPr/>
          <a:lstStyle/>
          <a:p>
            <a:r>
              <a:rPr lang="en-GB" dirty="0"/>
              <a:t>Læring med fødevaresamfund</a:t>
            </a:r>
          </a:p>
        </p:txBody>
      </p:sp>
    </p:spTree>
    <p:extLst>
      <p:ext uri="{BB962C8B-B14F-4D97-AF65-F5344CB8AC3E}">
        <p14:creationId xmlns:p14="http://schemas.microsoft.com/office/powerpoint/2010/main" val="2342630331"/>
      </p:ext>
    </p:extLst>
  </p:cSld>
  <p:clrMapOvr>
    <a:masterClrMapping/>
  </p:clrMapOvr>
</p:sld>
</file>

<file path=ppt/slides/slide3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BBA0C5-F7C7-3761-0C82-81CD6BA27222}"/>
              </a:ext>
            </a:extLst>
          </p:cNvPr>
          <p:cNvSpPr>
            <a:spLocks noGrp="1"/>
          </p:cNvSpPr>
          <p:nvPr>
            <p:ph type="body" sz="quarter" idx="16"/>
          </p:nvPr>
        </p:nvSpPr>
        <p:spPr/>
        <p:txBody>
          <a:bodyPr/>
          <a:lstStyle/>
          <a:p>
            <a:r>
              <a:rPr lang="en-US" dirty="0"/>
              <a:t>Mad, engagement, adgang og retfærdighed</a:t>
            </a:r>
            <a:endParaRPr lang="en-GB" dirty="0"/>
          </a:p>
        </p:txBody>
      </p:sp>
      <p:sp>
        <p:nvSpPr>
          <p:cNvPr id="3" name="Text Placeholder 2">
            <a:extLst>
              <a:ext uri="{FF2B5EF4-FFF2-40B4-BE49-F238E27FC236}">
                <a16:creationId xmlns:a16="http://schemas.microsoft.com/office/drawing/2014/main" id="{553ED8EE-00A4-AC41-8D4D-315D01C74165}"/>
              </a:ext>
            </a:extLst>
          </p:cNvPr>
          <p:cNvSpPr>
            <a:spLocks noGrp="1"/>
          </p:cNvSpPr>
          <p:nvPr>
            <p:ph type="body" sz="quarter" idx="19"/>
          </p:nvPr>
        </p:nvSpPr>
        <p:spPr>
          <a:xfrm>
            <a:off x="769028" y="2151013"/>
            <a:ext cx="10479218" cy="2767032"/>
          </a:xfrm>
        </p:spPr>
        <p:txBody>
          <a:bodyPr/>
          <a:lstStyle/>
          <a:p>
            <a:pPr marL="0" indent="0" algn="just"/>
            <a:r>
              <a:rPr lang="en-US" dirty="0"/>
              <a:t>Servicebaseret læring med fokus på mad sætter fokus på sociale problemer, der ofte er skjult i det daglige forbrug. Arbejdet med madfællesskaber hjælper de studerende med at forstå udfordringerne i forbindelse med adgang til sund mad, fødevareusikkerhed, arbejdsforhold, miljømæssig bæredygtighed og beskyttelse af kulturel viden om mad. Gennem denne form for engagement forbinder de studerende deres akademiske studier med virkelige sociale og miljømæssige problemstillinger. Organisationer som </a:t>
            </a:r>
            <a:r>
              <a:rPr lang="en-US" dirty="0">
                <a:hlinkClick r:id="rId2"/>
              </a:rPr>
              <a:t>OECD </a:t>
            </a:r>
            <a:r>
              <a:rPr lang="en-US" dirty="0"/>
              <a:t>fremhæver civilt engagement i uddannelsen som en vigtig vej til udvikling af social ansvarlighed og aktivt medborgerskab.</a:t>
            </a:r>
          </a:p>
        </p:txBody>
      </p:sp>
      <p:sp>
        <p:nvSpPr>
          <p:cNvPr id="4" name="Freeform 1">
            <a:extLst>
              <a:ext uri="{FF2B5EF4-FFF2-40B4-BE49-F238E27FC236}">
                <a16:creationId xmlns:a16="http://schemas.microsoft.com/office/drawing/2014/main" id="{63086DE7-0B3A-7C82-17E9-D273FD99AFAB}"/>
              </a:ext>
            </a:extLst>
          </p:cNvPr>
          <p:cNvSpPr>
            <a:spLocks noChangeArrowheads="1"/>
          </p:cNvSpPr>
          <p:nvPr/>
        </p:nvSpPr>
        <p:spPr bwMode="auto">
          <a:xfrm>
            <a:off x="785047" y="5004819"/>
            <a:ext cx="2513093" cy="1853181"/>
          </a:xfrm>
          <a:custGeom>
            <a:avLst/>
            <a:gdLst>
              <a:gd name="T0" fmla="*/ 4116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6 w 4381"/>
              <a:gd name="T15" fmla="*/ 0 h 3421"/>
              <a:gd name="T16" fmla="*/ 4116 w 4381"/>
              <a:gd name="T17" fmla="*/ 0 h 3421"/>
              <a:gd name="T18" fmla="*/ 4380 w 4381"/>
              <a:gd name="T19" fmla="*/ 264 h 3421"/>
              <a:gd name="T20" fmla="*/ 4380 w 4381"/>
              <a:gd name="T21" fmla="*/ 3155 h 3421"/>
              <a:gd name="T22" fmla="*/ 4380 w 4381"/>
              <a:gd name="T23" fmla="*/ 3155 h 3421"/>
              <a:gd name="T24" fmla="*/ 4116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6" y="3420"/>
                </a:moveTo>
                <a:lnTo>
                  <a:pt x="264" y="3420"/>
                </a:lnTo>
                <a:lnTo>
                  <a:pt x="264" y="3420"/>
                </a:lnTo>
                <a:cubicBezTo>
                  <a:pt x="118" y="3420"/>
                  <a:pt x="0" y="3302"/>
                  <a:pt x="0" y="3155"/>
                </a:cubicBezTo>
                <a:lnTo>
                  <a:pt x="0" y="264"/>
                </a:lnTo>
                <a:lnTo>
                  <a:pt x="0" y="264"/>
                </a:lnTo>
                <a:cubicBezTo>
                  <a:pt x="0" y="118"/>
                  <a:pt x="118" y="0"/>
                  <a:pt x="264" y="0"/>
                </a:cubicBezTo>
                <a:lnTo>
                  <a:pt x="4116" y="0"/>
                </a:lnTo>
                <a:lnTo>
                  <a:pt x="4116" y="0"/>
                </a:lnTo>
                <a:cubicBezTo>
                  <a:pt x="4262" y="0"/>
                  <a:pt x="4380" y="118"/>
                  <a:pt x="4380" y="264"/>
                </a:cubicBezTo>
                <a:lnTo>
                  <a:pt x="4380" y="3155"/>
                </a:lnTo>
                <a:lnTo>
                  <a:pt x="4380" y="3155"/>
                </a:lnTo>
                <a:cubicBezTo>
                  <a:pt x="4380" y="3302"/>
                  <a:pt x="4262" y="3420"/>
                  <a:pt x="4116" y="3420"/>
                </a:cubicBezTo>
              </a:path>
            </a:pathLst>
          </a:custGeom>
          <a:solidFill>
            <a:srgbClr val="55854D"/>
          </a:solidFill>
          <a:ln>
            <a:noFill/>
          </a:ln>
          <a:effectLst/>
        </p:spPr>
        <p:txBody>
          <a:bodyPr wrap="none" anchor="ctr"/>
          <a:lstStyle/>
          <a:p>
            <a:endParaRPr lang="en-US" sz="900" dirty="0"/>
          </a:p>
        </p:txBody>
      </p:sp>
      <p:sp>
        <p:nvSpPr>
          <p:cNvPr id="5" name="Freeform 244">
            <a:extLst>
              <a:ext uri="{FF2B5EF4-FFF2-40B4-BE49-F238E27FC236}">
                <a16:creationId xmlns:a16="http://schemas.microsoft.com/office/drawing/2014/main" id="{D4D7BBC6-1E02-FA11-51C0-9DF7E38606E4}"/>
              </a:ext>
            </a:extLst>
          </p:cNvPr>
          <p:cNvSpPr>
            <a:spLocks noChangeArrowheads="1"/>
          </p:cNvSpPr>
          <p:nvPr/>
        </p:nvSpPr>
        <p:spPr bwMode="auto">
          <a:xfrm>
            <a:off x="3495543" y="5004819"/>
            <a:ext cx="2513094" cy="1853181"/>
          </a:xfrm>
          <a:custGeom>
            <a:avLst/>
            <a:gdLst>
              <a:gd name="T0" fmla="*/ 4115 w 4381"/>
              <a:gd name="T1" fmla="*/ 3420 h 3421"/>
              <a:gd name="T2" fmla="*/ 265 w 4381"/>
              <a:gd name="T3" fmla="*/ 3420 h 3421"/>
              <a:gd name="T4" fmla="*/ 265 w 4381"/>
              <a:gd name="T5" fmla="*/ 3420 h 3421"/>
              <a:gd name="T6" fmla="*/ 0 w 4381"/>
              <a:gd name="T7" fmla="*/ 3155 h 3421"/>
              <a:gd name="T8" fmla="*/ 0 w 4381"/>
              <a:gd name="T9" fmla="*/ 264 h 3421"/>
              <a:gd name="T10" fmla="*/ 0 w 4381"/>
              <a:gd name="T11" fmla="*/ 264 h 3421"/>
              <a:gd name="T12" fmla="*/ 265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5" y="3420"/>
                </a:lnTo>
                <a:lnTo>
                  <a:pt x="265" y="3420"/>
                </a:lnTo>
                <a:cubicBezTo>
                  <a:pt x="118" y="3420"/>
                  <a:pt x="0" y="3302"/>
                  <a:pt x="0" y="3155"/>
                </a:cubicBezTo>
                <a:lnTo>
                  <a:pt x="0" y="264"/>
                </a:lnTo>
                <a:lnTo>
                  <a:pt x="0" y="264"/>
                </a:lnTo>
                <a:cubicBezTo>
                  <a:pt x="0" y="118"/>
                  <a:pt x="118" y="0"/>
                  <a:pt x="265"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ECC0DA"/>
          </a:solidFill>
          <a:ln>
            <a:noFill/>
          </a:ln>
          <a:effectLst/>
        </p:spPr>
        <p:txBody>
          <a:bodyPr wrap="none" anchor="ctr"/>
          <a:lstStyle/>
          <a:p>
            <a:endParaRPr lang="en-US" sz="900"/>
          </a:p>
        </p:txBody>
      </p:sp>
      <p:sp>
        <p:nvSpPr>
          <p:cNvPr id="6" name="Freeform 320">
            <a:extLst>
              <a:ext uri="{FF2B5EF4-FFF2-40B4-BE49-F238E27FC236}">
                <a16:creationId xmlns:a16="http://schemas.microsoft.com/office/drawing/2014/main" id="{1F4B4718-3744-B1E7-A2A0-D5549D0E0A1D}"/>
              </a:ext>
            </a:extLst>
          </p:cNvPr>
          <p:cNvSpPr>
            <a:spLocks noChangeArrowheads="1"/>
          </p:cNvSpPr>
          <p:nvPr/>
        </p:nvSpPr>
        <p:spPr bwMode="auto">
          <a:xfrm>
            <a:off x="6125054" y="5004819"/>
            <a:ext cx="2513093" cy="1853181"/>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1" y="0"/>
                  <a:pt x="4380" y="118"/>
                  <a:pt x="4380" y="264"/>
                </a:cubicBezTo>
                <a:lnTo>
                  <a:pt x="4380" y="3155"/>
                </a:lnTo>
                <a:lnTo>
                  <a:pt x="4380" y="3155"/>
                </a:lnTo>
                <a:cubicBezTo>
                  <a:pt x="4380" y="3302"/>
                  <a:pt x="4261" y="3420"/>
                  <a:pt x="4115" y="3420"/>
                </a:cubicBezTo>
              </a:path>
            </a:pathLst>
          </a:custGeom>
          <a:solidFill>
            <a:srgbClr val="F26F46"/>
          </a:solidFill>
          <a:ln>
            <a:noFill/>
          </a:ln>
          <a:effectLst/>
        </p:spPr>
        <p:txBody>
          <a:bodyPr wrap="none" anchor="ctr"/>
          <a:lstStyle/>
          <a:p>
            <a:endParaRPr lang="en-US" sz="900"/>
          </a:p>
        </p:txBody>
      </p:sp>
      <p:sp>
        <p:nvSpPr>
          <p:cNvPr id="7" name="TextBox 6">
            <a:extLst>
              <a:ext uri="{FF2B5EF4-FFF2-40B4-BE49-F238E27FC236}">
                <a16:creationId xmlns:a16="http://schemas.microsoft.com/office/drawing/2014/main" id="{D173D8EE-1899-E13F-47A6-1F489A634CCC}"/>
              </a:ext>
            </a:extLst>
          </p:cNvPr>
          <p:cNvSpPr txBox="1"/>
          <p:nvPr/>
        </p:nvSpPr>
        <p:spPr>
          <a:xfrm>
            <a:off x="1115000" y="5253181"/>
            <a:ext cx="1944413" cy="1015663"/>
          </a:xfrm>
          <a:prstGeom prst="rect">
            <a:avLst/>
          </a:prstGeom>
          <a:noFill/>
        </p:spPr>
        <p:txBody>
          <a:bodyPr wrap="square">
            <a:spAutoFit/>
          </a:bodyPr>
          <a:lstStyle/>
          <a:p>
            <a:pPr marL="0" indent="0" algn="ctr"/>
            <a:r>
              <a:rPr lang="en-US" sz="2000" b="1" dirty="0">
                <a:solidFill>
                  <a:schemeClr val="bg1"/>
                </a:solidFill>
              </a:rPr>
              <a:t>Ulig adgang til mad og ressourcer</a:t>
            </a:r>
          </a:p>
        </p:txBody>
      </p:sp>
      <p:sp>
        <p:nvSpPr>
          <p:cNvPr id="8" name="TextBox 7">
            <a:extLst>
              <a:ext uri="{FF2B5EF4-FFF2-40B4-BE49-F238E27FC236}">
                <a16:creationId xmlns:a16="http://schemas.microsoft.com/office/drawing/2014/main" id="{B9B2DD60-32FD-51A8-F62E-621D17689DE5}"/>
              </a:ext>
            </a:extLst>
          </p:cNvPr>
          <p:cNvSpPr txBox="1"/>
          <p:nvPr/>
        </p:nvSpPr>
        <p:spPr>
          <a:xfrm>
            <a:off x="3674829" y="5253181"/>
            <a:ext cx="2174520" cy="1323439"/>
          </a:xfrm>
          <a:prstGeom prst="rect">
            <a:avLst/>
          </a:prstGeom>
          <a:noFill/>
        </p:spPr>
        <p:txBody>
          <a:bodyPr wrap="square">
            <a:spAutoFit/>
          </a:bodyPr>
          <a:lstStyle/>
          <a:p>
            <a:pPr marL="0" indent="0" algn="ctr"/>
            <a:r>
              <a:rPr lang="en-US" sz="2000" b="1" dirty="0">
                <a:solidFill>
                  <a:schemeClr val="bg1"/>
                </a:solidFill>
              </a:rPr>
              <a:t>Miljøpåvirkninger fra fødevareproduktion og affald</a:t>
            </a:r>
          </a:p>
        </p:txBody>
      </p:sp>
      <p:sp>
        <p:nvSpPr>
          <p:cNvPr id="9" name="TextBox 8">
            <a:extLst>
              <a:ext uri="{FF2B5EF4-FFF2-40B4-BE49-F238E27FC236}">
                <a16:creationId xmlns:a16="http://schemas.microsoft.com/office/drawing/2014/main" id="{4752BC2C-FC42-6304-FE4A-FEBC893C735B}"/>
              </a:ext>
            </a:extLst>
          </p:cNvPr>
          <p:cNvSpPr txBox="1"/>
          <p:nvPr/>
        </p:nvSpPr>
        <p:spPr>
          <a:xfrm>
            <a:off x="6291156" y="5166887"/>
            <a:ext cx="2108023" cy="1631216"/>
          </a:xfrm>
          <a:prstGeom prst="rect">
            <a:avLst/>
          </a:prstGeom>
          <a:noFill/>
        </p:spPr>
        <p:txBody>
          <a:bodyPr wrap="square">
            <a:spAutoFit/>
          </a:bodyPr>
          <a:lstStyle/>
          <a:p>
            <a:pPr marL="0" indent="0" algn="ctr"/>
            <a:r>
              <a:rPr lang="en-US" sz="2000" b="1" dirty="0">
                <a:solidFill>
                  <a:schemeClr val="bg1"/>
                </a:solidFill>
              </a:rPr>
              <a:t>Fødevarers rolle i kulturel identitet og samfundets modstandsdygtighed</a:t>
            </a:r>
          </a:p>
        </p:txBody>
      </p:sp>
      <p:sp>
        <p:nvSpPr>
          <p:cNvPr id="10" name="Freeform 1">
            <a:extLst>
              <a:ext uri="{FF2B5EF4-FFF2-40B4-BE49-F238E27FC236}">
                <a16:creationId xmlns:a16="http://schemas.microsoft.com/office/drawing/2014/main" id="{44DD3984-D355-D6E1-4DC1-76E243C932E9}"/>
              </a:ext>
            </a:extLst>
          </p:cNvPr>
          <p:cNvSpPr>
            <a:spLocks noChangeArrowheads="1"/>
          </p:cNvSpPr>
          <p:nvPr/>
        </p:nvSpPr>
        <p:spPr bwMode="auto">
          <a:xfrm>
            <a:off x="8754564" y="5004819"/>
            <a:ext cx="2513093" cy="1853181"/>
          </a:xfrm>
          <a:custGeom>
            <a:avLst/>
            <a:gdLst>
              <a:gd name="T0" fmla="*/ 4116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6 w 4381"/>
              <a:gd name="T15" fmla="*/ 0 h 3421"/>
              <a:gd name="T16" fmla="*/ 4116 w 4381"/>
              <a:gd name="T17" fmla="*/ 0 h 3421"/>
              <a:gd name="T18" fmla="*/ 4380 w 4381"/>
              <a:gd name="T19" fmla="*/ 264 h 3421"/>
              <a:gd name="T20" fmla="*/ 4380 w 4381"/>
              <a:gd name="T21" fmla="*/ 3155 h 3421"/>
              <a:gd name="T22" fmla="*/ 4380 w 4381"/>
              <a:gd name="T23" fmla="*/ 3155 h 3421"/>
              <a:gd name="T24" fmla="*/ 4116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6" y="3420"/>
                </a:moveTo>
                <a:lnTo>
                  <a:pt x="264" y="3420"/>
                </a:lnTo>
                <a:lnTo>
                  <a:pt x="264" y="3420"/>
                </a:lnTo>
                <a:cubicBezTo>
                  <a:pt x="118" y="3420"/>
                  <a:pt x="0" y="3302"/>
                  <a:pt x="0" y="3155"/>
                </a:cubicBezTo>
                <a:lnTo>
                  <a:pt x="0" y="264"/>
                </a:lnTo>
                <a:lnTo>
                  <a:pt x="0" y="264"/>
                </a:lnTo>
                <a:cubicBezTo>
                  <a:pt x="0" y="118"/>
                  <a:pt x="118" y="0"/>
                  <a:pt x="264" y="0"/>
                </a:cubicBezTo>
                <a:lnTo>
                  <a:pt x="4116" y="0"/>
                </a:lnTo>
                <a:lnTo>
                  <a:pt x="4116" y="0"/>
                </a:lnTo>
                <a:cubicBezTo>
                  <a:pt x="4262" y="0"/>
                  <a:pt x="4380" y="118"/>
                  <a:pt x="4380" y="264"/>
                </a:cubicBezTo>
                <a:lnTo>
                  <a:pt x="4380" y="3155"/>
                </a:lnTo>
                <a:lnTo>
                  <a:pt x="4380" y="3155"/>
                </a:lnTo>
                <a:cubicBezTo>
                  <a:pt x="4380" y="3302"/>
                  <a:pt x="4262" y="3420"/>
                  <a:pt x="4116" y="3420"/>
                </a:cubicBezTo>
              </a:path>
            </a:pathLst>
          </a:custGeom>
          <a:solidFill>
            <a:srgbClr val="55854D"/>
          </a:solidFill>
          <a:ln>
            <a:noFill/>
          </a:ln>
          <a:effectLst/>
        </p:spPr>
        <p:txBody>
          <a:bodyPr wrap="none" anchor="ctr"/>
          <a:lstStyle/>
          <a:p>
            <a:endParaRPr lang="en-US" sz="900" dirty="0"/>
          </a:p>
        </p:txBody>
      </p:sp>
      <p:sp>
        <p:nvSpPr>
          <p:cNvPr id="11" name="TextBox 10">
            <a:extLst>
              <a:ext uri="{FF2B5EF4-FFF2-40B4-BE49-F238E27FC236}">
                <a16:creationId xmlns:a16="http://schemas.microsoft.com/office/drawing/2014/main" id="{A9CEADE6-210D-CA40-2E10-B917CDEB9893}"/>
              </a:ext>
            </a:extLst>
          </p:cNvPr>
          <p:cNvSpPr txBox="1"/>
          <p:nvPr/>
        </p:nvSpPr>
        <p:spPr>
          <a:xfrm>
            <a:off x="9074518" y="5226303"/>
            <a:ext cx="1944413" cy="1323439"/>
          </a:xfrm>
          <a:prstGeom prst="rect">
            <a:avLst/>
          </a:prstGeom>
          <a:noFill/>
        </p:spPr>
        <p:txBody>
          <a:bodyPr wrap="square">
            <a:spAutoFit/>
          </a:bodyPr>
          <a:lstStyle/>
          <a:p>
            <a:pPr marL="0" indent="0" algn="ctr"/>
            <a:r>
              <a:rPr lang="en-US" sz="2000" b="1" dirty="0">
                <a:solidFill>
                  <a:schemeClr val="bg1"/>
                </a:solidFill>
              </a:rPr>
              <a:t>Strukturelle uligheder inden for fødevaresystemer</a:t>
            </a:r>
          </a:p>
        </p:txBody>
      </p:sp>
    </p:spTree>
    <p:extLst>
      <p:ext uri="{BB962C8B-B14F-4D97-AF65-F5344CB8AC3E}">
        <p14:creationId xmlns:p14="http://schemas.microsoft.com/office/powerpoint/2010/main" val="489171401"/>
      </p:ext>
    </p:extLst>
  </p:cSld>
  <p:clrMapOvr>
    <a:masterClrMapping/>
  </p:clrMapOvr>
</p:sld>
</file>

<file path=ppt/slides/slide3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0C3313-E283-AAC8-7F99-D012C484C6D1}"/>
              </a:ext>
            </a:extLst>
          </p:cNvPr>
          <p:cNvSpPr>
            <a:spLocks noGrp="1"/>
          </p:cNvSpPr>
          <p:nvPr>
            <p:ph type="body" sz="quarter" idx="16"/>
          </p:nvPr>
        </p:nvSpPr>
        <p:spPr/>
        <p:txBody>
          <a:bodyPr/>
          <a:lstStyle/>
          <a:p>
            <a:r>
              <a:rPr lang="en-US" dirty="0"/>
              <a:t>Samskabelse i fødevareprojekter og levende laboratorier</a:t>
            </a:r>
          </a:p>
        </p:txBody>
      </p:sp>
      <p:sp>
        <p:nvSpPr>
          <p:cNvPr id="3" name="Text Placeholder 2">
            <a:extLst>
              <a:ext uri="{FF2B5EF4-FFF2-40B4-BE49-F238E27FC236}">
                <a16:creationId xmlns:a16="http://schemas.microsoft.com/office/drawing/2014/main" id="{ABF88D8B-CA64-5C57-1AD1-9CE93D89A5D5}"/>
              </a:ext>
            </a:extLst>
          </p:cNvPr>
          <p:cNvSpPr>
            <a:spLocks noGrp="1"/>
          </p:cNvSpPr>
          <p:nvPr>
            <p:ph type="body" sz="quarter" idx="19"/>
          </p:nvPr>
        </p:nvSpPr>
        <p:spPr>
          <a:xfrm>
            <a:off x="904856" y="1837716"/>
            <a:ext cx="10052954" cy="3182568"/>
          </a:xfrm>
        </p:spPr>
        <p:txBody>
          <a:bodyPr/>
          <a:lstStyle/>
          <a:p>
            <a:pPr marL="0" indent="0" algn="just"/>
            <a:r>
              <a:rPr lang="en-US" dirty="0"/>
              <a:t>Mange service-læringsinitiativer inden for fødevareområdet anvender samskabelsesmetoder, hvor viden og løsninger udvikles i fællesskab i stedet for at blive leveret af institutioner alene. Fælleskøkkener, fødevarecentre, byhaver og lokale fødevarenetværk fungerer ofte som rum for fælles læring og eksperimentering.</a:t>
            </a:r>
          </a:p>
          <a:p>
            <a:pPr marL="0" indent="0" algn="just"/>
            <a:endParaRPr lang="en-US" dirty="0"/>
          </a:p>
          <a:p>
            <a:pPr marL="0" indent="0" algn="just"/>
            <a:r>
              <a:rPr lang="en-US" dirty="0">
                <a:hlinkClick r:id="rId2"/>
              </a:rPr>
              <a:t>Living Labs </a:t>
            </a:r>
            <a:r>
              <a:rPr lang="en-US" dirty="0"/>
              <a:t>tilbyder en struktureret ramme for denne type engagement. Netværk som European Network of Living Labs og initiativer støttet af JPI Urban Europe fremmer samskabelse i virkelige omgivelser, herunder fødevaresystemer og bæredygtighed i byerne.</a:t>
            </a:r>
          </a:p>
          <a:p>
            <a:pPr marL="0" indent="0" algn="just"/>
            <a:endParaRPr lang="en-GB" dirty="0"/>
          </a:p>
        </p:txBody>
      </p:sp>
    </p:spTree>
    <p:extLst>
      <p:ext uri="{BB962C8B-B14F-4D97-AF65-F5344CB8AC3E}">
        <p14:creationId xmlns:p14="http://schemas.microsoft.com/office/powerpoint/2010/main" val="3657939502"/>
      </p:ext>
    </p:extLst>
  </p:cSld>
  <p:clrMapOvr>
    <a:masterClrMapping/>
  </p:clrMapOvr>
</p:sld>
</file>

<file path=ppt/slides/slide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3">
            <a:extLst>
              <a:ext uri="{FF2B5EF4-FFF2-40B4-BE49-F238E27FC236}">
                <a16:creationId xmlns:a16="http://schemas.microsoft.com/office/drawing/2014/main" id="{10D85E56-2506-40F1-5560-E25AE33AFDDC}"/>
              </a:ext>
            </a:extLst>
          </p:cNvPr>
          <p:cNvPicPr>
            <a:picLocks noGrp="1" noChangeAspect="1"/>
          </p:cNvPicPr>
          <p:nvPr>
            <p:ph type="pic" sz="quarter" idx="10"/>
          </p:nvPr>
        </p:nvPicPr>
        <p:blipFill rotWithShape="1">
          <a:blip r:embed="rId3"/>
          <a:srcRect l="35268" t="327" r="17404" b="-327"/>
          <a:stretch/>
        </p:blipFill>
        <p:spPr>
          <a:xfrm>
            <a:off x="388401" y="385460"/>
            <a:ext cx="4107750" cy="6087079"/>
          </a:xfrm>
          <a:prstGeom prst="rect">
            <a:avLst/>
          </a:prstGeom>
        </p:spPr>
      </p:pic>
      <p:sp>
        <p:nvSpPr>
          <p:cNvPr id="9" name="Text Placeholder 8">
            <a:extLst>
              <a:ext uri="{FF2B5EF4-FFF2-40B4-BE49-F238E27FC236}">
                <a16:creationId xmlns:a16="http://schemas.microsoft.com/office/drawing/2014/main" id="{4BCA7494-017B-CC48-9BEC-8F31D90E2329}"/>
              </a:ext>
            </a:extLst>
          </p:cNvPr>
          <p:cNvSpPr>
            <a:spLocks noGrp="1"/>
          </p:cNvSpPr>
          <p:nvPr>
            <p:ph type="body" sz="quarter" idx="18"/>
          </p:nvPr>
        </p:nvSpPr>
        <p:spPr>
          <a:xfrm>
            <a:off x="4882588" y="1102325"/>
            <a:ext cx="6414559" cy="2809703"/>
          </a:xfrm>
        </p:spPr>
        <p:txBody>
          <a:bodyPr/>
          <a:lstStyle/>
          <a:p>
            <a:pPr marL="0" indent="0" algn="just"/>
            <a:r>
              <a:rPr lang="en-US" sz="2350" dirty="0"/>
              <a:t>Dette modul fokuserer på den rolle, som kommunikation, samarbejde og service spiller i udformningen af nutidens fødevaresystemer og fødevareundervisning. Deltagerne undersøger, hvordan mad formidles gennem kultur, fortællinger og hverdagspraksis, og hvordan disse budskaber påvirker værdier, </a:t>
            </a:r>
            <a:r>
              <a:rPr lang="en-US" sz="2350" dirty="0" err="1"/>
              <a:t>adfærd </a:t>
            </a:r>
            <a:r>
              <a:rPr lang="en-US" sz="2350" dirty="0"/>
              <a:t>og beslutningstagning. Modulet undersøger også samarbejdsbaserede tilgange, der samler videregående uddannelser, erhvervslivet og lokalsamfund for at tackle udfordringer relateret til mad. Gennem servicebaseret læring og eksempler fra virkeligheden overvejer deltagerne, hvordan viden kan skabes i fællesskab og deles for at understøtte mere inkluderende, bæredygtige og socialt ansvarlige fødevaresystemer.</a:t>
            </a:r>
          </a:p>
        </p:txBody>
      </p:sp>
      <p:sp>
        <p:nvSpPr>
          <p:cNvPr id="14" name="TextBox 13">
            <a:extLst>
              <a:ext uri="{FF2B5EF4-FFF2-40B4-BE49-F238E27FC236}">
                <a16:creationId xmlns:a16="http://schemas.microsoft.com/office/drawing/2014/main" id="{789EB091-9909-434F-09BC-37EEDA80CBFB}"/>
              </a:ext>
            </a:extLst>
          </p:cNvPr>
          <p:cNvSpPr txBox="1"/>
          <p:nvPr/>
        </p:nvSpPr>
        <p:spPr>
          <a:xfrm>
            <a:off x="3574473" y="236788"/>
            <a:ext cx="2964872" cy="646331"/>
          </a:xfrm>
          <a:prstGeom prst="rect">
            <a:avLst/>
          </a:prstGeom>
          <a:solidFill>
            <a:srgbClr val="F26F46"/>
          </a:solidFill>
        </p:spPr>
        <p:txBody>
          <a:bodyPr wrap="square" rtlCol="0">
            <a:spAutoFit/>
          </a:bodyPr>
          <a:lstStyle/>
          <a:p>
            <a:pPr algn="ctr"/>
            <a:r>
              <a:rPr lang="en-US" sz="3600" b="1" spc="324" dirty="0">
                <a:solidFill>
                  <a:schemeClr val="bg1"/>
                </a:solidFill>
                <a:latin typeface="Calibri" panose="020F0502020204030204" pitchFamily="34" charset="0"/>
                <a:cs typeface="Calibri" panose="020F0502020204030204" pitchFamily="34" charset="0"/>
              </a:rPr>
              <a:t>EMNE</a:t>
            </a:r>
          </a:p>
        </p:txBody>
      </p:sp>
      <p:grpSp>
        <p:nvGrpSpPr>
          <p:cNvPr id="11" name="Group 10">
            <a:extLst>
              <a:ext uri="{FF2B5EF4-FFF2-40B4-BE49-F238E27FC236}">
                <a16:creationId xmlns:a16="http://schemas.microsoft.com/office/drawing/2014/main" id="{1F5211E4-E241-DBCC-C738-8E6B86B809EA}"/>
              </a:ext>
            </a:extLst>
          </p:cNvPr>
          <p:cNvGrpSpPr/>
          <p:nvPr/>
        </p:nvGrpSpPr>
        <p:grpSpPr>
          <a:xfrm>
            <a:off x="0" y="4438165"/>
            <a:ext cx="2366621" cy="2933183"/>
            <a:chOff x="2887563" y="4517695"/>
            <a:chExt cx="1145987" cy="1420333"/>
          </a:xfrm>
          <a:solidFill>
            <a:schemeClr val="bg1">
              <a:alpha val="26000"/>
            </a:schemeClr>
          </a:solidFill>
        </p:grpSpPr>
        <p:sp>
          <p:nvSpPr>
            <p:cNvPr id="15" name="Freeform 14">
              <a:extLst>
                <a:ext uri="{FF2B5EF4-FFF2-40B4-BE49-F238E27FC236}">
                  <a16:creationId xmlns:a16="http://schemas.microsoft.com/office/drawing/2014/main" id="{3B9717C2-7F83-A0B6-5A23-C367925F93F3}"/>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16" name="Graphic 10">
              <a:extLst>
                <a:ext uri="{FF2B5EF4-FFF2-40B4-BE49-F238E27FC236}">
                  <a16:creationId xmlns:a16="http://schemas.microsoft.com/office/drawing/2014/main" id="{DB79504E-3344-394F-F0BF-F0347AC66F41}"/>
                </a:ext>
              </a:extLst>
            </p:cNvPr>
            <p:cNvGrpSpPr/>
            <p:nvPr/>
          </p:nvGrpSpPr>
          <p:grpSpPr>
            <a:xfrm>
              <a:off x="3495254" y="4781992"/>
              <a:ext cx="536857" cy="499528"/>
              <a:chOff x="3495254" y="4781992"/>
              <a:chExt cx="536857" cy="499528"/>
            </a:xfrm>
            <a:grpFill/>
          </p:grpSpPr>
          <p:sp>
            <p:nvSpPr>
              <p:cNvPr id="21" name="Freeform 20">
                <a:extLst>
                  <a:ext uri="{FF2B5EF4-FFF2-40B4-BE49-F238E27FC236}">
                    <a16:creationId xmlns:a16="http://schemas.microsoft.com/office/drawing/2014/main" id="{C179DD70-BFA4-2FD4-B5EA-6A8453FB893B}"/>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E1FFE6A-3FAC-1157-89C1-1566CA598799}"/>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EC66710-911C-E464-CE58-9A5A646E48BF}"/>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A246B12-F787-F871-CBCD-15045DA21A0E}"/>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A5B60779-1800-DDD4-E765-3A48D15D3A76}"/>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CDF6DAF-A97E-7FB7-73AD-5249E2A39ADC}"/>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E35148B-0858-A5A2-4DA8-10C908B84F05}"/>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E49700C2-0BBC-2FF4-DE41-3F551D5233A1}"/>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3993980374"/>
      </p:ext>
    </p:extLst>
  </p:cSld>
  <p:clrMapOvr>
    <a:masterClrMapping/>
  </p:clrMapOvr>
</p:sld>
</file>

<file path=ppt/slides/slide4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1625D1-9FFB-6200-CD62-38A217A53B62}"/>
              </a:ext>
            </a:extLst>
          </p:cNvPr>
          <p:cNvSpPr>
            <a:spLocks noGrp="1"/>
          </p:cNvSpPr>
          <p:nvPr>
            <p:ph type="body" sz="quarter" idx="18"/>
          </p:nvPr>
        </p:nvSpPr>
        <p:spPr>
          <a:xfrm>
            <a:off x="4825907" y="676992"/>
            <a:ext cx="6341766" cy="5166427"/>
          </a:xfrm>
        </p:spPr>
        <p:txBody>
          <a:bodyPr/>
          <a:lstStyle/>
          <a:p>
            <a:pPr marL="0" indent="0" algn="just"/>
            <a:r>
              <a:rPr lang="en-US" dirty="0"/>
              <a:t>Etisk refleksion er afgørende i servicebaseret madundervisning. Arbejdet med madfællesskaber kræver respekt for lokal viden, arbejdskraft, tid og livserfaring. Uden omhyggelig opmærksomhed på etiske aspekter risikerer servicebaseret læring at blive udnyttende eller at forstærke eksisterende uligheder.</a:t>
            </a:r>
          </a:p>
          <a:p>
            <a:pPr marL="0" indent="0" algn="just"/>
            <a:r>
              <a:rPr lang="en-US" dirty="0"/>
              <a:t>Etisk engagement i mad indebærer:</a:t>
            </a:r>
          </a:p>
          <a:p>
            <a:pPr marL="0" indent="0" algn="just"/>
            <a:r>
              <a:rPr lang="en-US" dirty="0"/>
              <a:t>At værdsætte samfundets bidrag og ekspertise</a:t>
            </a:r>
          </a:p>
          <a:p>
            <a:pPr marL="0" indent="0" algn="just"/>
            <a:r>
              <a:rPr lang="en-US" dirty="0"/>
              <a:t>At være åben om mål, roller og begrænsninger</a:t>
            </a:r>
          </a:p>
          <a:p>
            <a:pPr marL="0" indent="0" algn="just"/>
            <a:r>
              <a:rPr lang="en-US" dirty="0"/>
              <a:t>At opbygge relationer, der rækker ud over kortsigtede projekter</a:t>
            </a:r>
          </a:p>
          <a:p>
            <a:pPr marL="0" indent="0" algn="just"/>
            <a:r>
              <a:rPr lang="en-US" dirty="0"/>
              <a:t>At reflektere over magt, privilegier og ansvar</a:t>
            </a:r>
          </a:p>
          <a:p>
            <a:pPr marL="0" indent="0" algn="just"/>
            <a:r>
              <a:rPr lang="en-US" dirty="0"/>
              <a:t>Organisationer som Sustainable Food Trust og lokalsamfundsbaserede netværk for fødevarepolitik lægger vægt på medskabelse og langsigtede partnerskaber som grundlag for etiske og meningsfulde fødevareprojekter.</a:t>
            </a:r>
          </a:p>
          <a:p>
            <a:pPr marL="0" indent="0" algn="just"/>
            <a:endParaRPr lang="en-GB" dirty="0"/>
          </a:p>
        </p:txBody>
      </p:sp>
      <p:sp>
        <p:nvSpPr>
          <p:cNvPr id="3" name="Text Placeholder 2">
            <a:extLst>
              <a:ext uri="{FF2B5EF4-FFF2-40B4-BE49-F238E27FC236}">
                <a16:creationId xmlns:a16="http://schemas.microsoft.com/office/drawing/2014/main" id="{7FA3D762-347B-62CD-3A34-155B3A414AD2}"/>
              </a:ext>
            </a:extLst>
          </p:cNvPr>
          <p:cNvSpPr>
            <a:spLocks noGrp="1"/>
          </p:cNvSpPr>
          <p:nvPr>
            <p:ph type="body" sz="quarter" idx="16"/>
          </p:nvPr>
        </p:nvSpPr>
        <p:spPr/>
        <p:txBody>
          <a:bodyPr/>
          <a:lstStyle/>
          <a:p>
            <a:r>
              <a:rPr lang="en-US" dirty="0"/>
              <a:t>Etik i fødevarebaseret samfundsengagement</a:t>
            </a:r>
          </a:p>
          <a:p>
            <a:endParaRPr lang="en-GB" dirty="0"/>
          </a:p>
        </p:txBody>
      </p:sp>
    </p:spTree>
    <p:extLst>
      <p:ext uri="{BB962C8B-B14F-4D97-AF65-F5344CB8AC3E}">
        <p14:creationId xmlns:p14="http://schemas.microsoft.com/office/powerpoint/2010/main" val="1261992313"/>
      </p:ext>
    </p:extLst>
  </p:cSld>
  <p:clrMapOvr>
    <a:masterClrMapping/>
  </p:clrMapOvr>
</p:sld>
</file>

<file path=ppt/slides/slide4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1F096-9D79-70B9-AD1E-F929A41CB34D}"/>
            </a:ext>
          </a:extLst>
        </p:cNvPr>
        <p:cNvGrpSpPr/>
        <p:nvPr/>
      </p:nvGrpSpPr>
      <p:grpSpPr>
        <a:xfrm>
          <a:off x="0" y="0"/>
          <a:ext cx="0" cy="0"/>
          <a:chOff x="0" y="0"/>
          <a:chExt cx="0" cy="0"/>
        </a:xfrm>
      </p:grpSpPr>
      <p:pic>
        <p:nvPicPr>
          <p:cNvPr id="5" name="Picture Placeholder 11">
            <a:extLst>
              <a:ext uri="{FF2B5EF4-FFF2-40B4-BE49-F238E27FC236}">
                <a16:creationId xmlns:a16="http://schemas.microsoft.com/office/drawing/2014/main" id="{F02F5AD8-FE1B-15F2-0B72-DAB8502A61E3}"/>
              </a:ext>
            </a:extLst>
          </p:cNvPr>
          <p:cNvPicPr>
            <a:picLocks noGrp="1" noChangeAspect="1"/>
          </p:cNvPicPr>
          <p:nvPr>
            <p:ph type="pic" sz="quarter" idx="11"/>
          </p:nvPr>
        </p:nvPicPr>
        <p:blipFill rotWithShape="1">
          <a:blip r:embed="rId2"/>
          <a:srcRect l="11479" r="11479"/>
          <a:stretch/>
        </p:blipFill>
        <p:spPr/>
      </p:pic>
      <p:sp>
        <p:nvSpPr>
          <p:cNvPr id="12" name="Text Placeholder 2">
            <a:extLst>
              <a:ext uri="{FF2B5EF4-FFF2-40B4-BE49-F238E27FC236}">
                <a16:creationId xmlns:a16="http://schemas.microsoft.com/office/drawing/2014/main" id="{F12791F7-416F-4F40-89D3-F2FA3FA25BE2}"/>
              </a:ext>
            </a:extLst>
          </p:cNvPr>
          <p:cNvSpPr>
            <a:spLocks noGrp="1"/>
          </p:cNvSpPr>
          <p:nvPr>
            <p:ph type="body" sz="quarter" idx="18"/>
          </p:nvPr>
        </p:nvSpPr>
        <p:spPr>
          <a:xfrm>
            <a:off x="1096801" y="1833188"/>
            <a:ext cx="10243861" cy="3894174"/>
          </a:xfrm>
          <a:noFill/>
          <a:ln>
            <a:noFill/>
          </a:ln>
        </p:spPr>
        <p:txBody>
          <a:bodyPr/>
          <a:lstStyle/>
          <a:p>
            <a:pPr marL="0" indent="0" algn="just"/>
            <a:r>
              <a:rPr lang="en-US" dirty="0">
                <a:solidFill>
                  <a:srgbClr val="292668"/>
                </a:solidFill>
              </a:rPr>
              <a:t>Etisk refleksion er afgørende i servicebaseret madlæring. Arbejdet med madfællesskaber kræver respekt for lokal viden, arbejdskraft, tid og livserfaring. Uden omhyggelig opmærksomhed på etiske aspekter risikerer servicebaseret læring at blive udnyttende eller at forstærke eksisterende uligheder. Etisk engagement i madområdet indebærer:</a:t>
            </a:r>
          </a:p>
          <a:p>
            <a:pPr marL="342900" indent="-342900" algn="just">
              <a:buFont typeface="Arial" panose="020B0604020202020204" pitchFamily="34" charset="0"/>
              <a:buChar char="•"/>
            </a:pPr>
            <a:r>
              <a:rPr lang="en-US" dirty="0">
                <a:solidFill>
                  <a:srgbClr val="292668"/>
                </a:solidFill>
              </a:rPr>
              <a:t>At værdsætte samfundets bidrag og ekspertise</a:t>
            </a:r>
          </a:p>
          <a:p>
            <a:pPr marL="342900" indent="-342900" algn="just">
              <a:buFont typeface="Arial" panose="020B0604020202020204" pitchFamily="34" charset="0"/>
              <a:buChar char="•"/>
            </a:pPr>
            <a:r>
              <a:rPr lang="en-US" dirty="0">
                <a:solidFill>
                  <a:srgbClr val="292668"/>
                </a:solidFill>
              </a:rPr>
              <a:t>At være åben om mål, roller og begrænsninger</a:t>
            </a:r>
          </a:p>
          <a:p>
            <a:pPr marL="342900" indent="-342900" algn="just">
              <a:buFont typeface="Arial" panose="020B0604020202020204" pitchFamily="34" charset="0"/>
              <a:buChar char="•"/>
            </a:pPr>
            <a:r>
              <a:rPr lang="en-US" dirty="0">
                <a:solidFill>
                  <a:srgbClr val="292668"/>
                </a:solidFill>
              </a:rPr>
              <a:t>At opbygge relationer, der rækker ud over kortsigtede projekter</a:t>
            </a:r>
          </a:p>
          <a:p>
            <a:pPr marL="342900" indent="-342900" algn="just">
              <a:buFont typeface="Arial" panose="020B0604020202020204" pitchFamily="34" charset="0"/>
              <a:buChar char="•"/>
            </a:pPr>
            <a:r>
              <a:rPr lang="en-US" dirty="0">
                <a:solidFill>
                  <a:srgbClr val="292668"/>
                </a:solidFill>
              </a:rPr>
              <a:t>At reflektere over magt, privilegier og ansvar</a:t>
            </a:r>
          </a:p>
          <a:p>
            <a:pPr marL="0" indent="0" algn="just"/>
            <a:r>
              <a:rPr lang="en-US" dirty="0">
                <a:solidFill>
                  <a:srgbClr val="292668"/>
                </a:solidFill>
              </a:rPr>
              <a:t>Organisationer som </a:t>
            </a:r>
            <a:r>
              <a:rPr lang="en-US" dirty="0">
                <a:solidFill>
                  <a:srgbClr val="292668"/>
                </a:solidFill>
                <a:hlinkClick r:id="rId3"/>
              </a:rPr>
              <a:t>Sustainable Food Trust </a:t>
            </a:r>
            <a:r>
              <a:rPr lang="en-US" dirty="0">
                <a:solidFill>
                  <a:srgbClr val="292668"/>
                </a:solidFill>
              </a:rPr>
              <a:t>og lokalsamfundsbaserede </a:t>
            </a:r>
            <a:r>
              <a:rPr lang="en-US" dirty="0">
                <a:solidFill>
                  <a:srgbClr val="292668"/>
                </a:solidFill>
                <a:hlinkClick r:id="rId4"/>
              </a:rPr>
              <a:t>fødevarepolitiske netværk </a:t>
            </a:r>
            <a:r>
              <a:rPr lang="en-US" dirty="0">
                <a:solidFill>
                  <a:srgbClr val="292668"/>
                </a:solidFill>
              </a:rPr>
              <a:t>lægger vægt på medskabelse og langsigtede partnerskaber som grundlag for etiske og meningsfulde fødevareprojekter.</a:t>
            </a:r>
          </a:p>
        </p:txBody>
      </p:sp>
      <p:sp>
        <p:nvSpPr>
          <p:cNvPr id="14" name="Text Placeholder 1">
            <a:extLst>
              <a:ext uri="{FF2B5EF4-FFF2-40B4-BE49-F238E27FC236}">
                <a16:creationId xmlns:a16="http://schemas.microsoft.com/office/drawing/2014/main" id="{3CA2CBE9-983E-63BA-959F-F1355BAF2899}"/>
              </a:ext>
            </a:extLst>
          </p:cNvPr>
          <p:cNvSpPr txBox="1">
            <a:spLocks/>
          </p:cNvSpPr>
          <p:nvPr/>
        </p:nvSpPr>
        <p:spPr>
          <a:xfrm>
            <a:off x="588579" y="355211"/>
            <a:ext cx="9594512" cy="775427"/>
          </a:xfrm>
          <a:prstGeom prst="rect">
            <a:avLst/>
          </a:prstGeom>
          <a:solidFill>
            <a:srgbClr val="F26F46"/>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8" indent="0">
              <a:lnSpc>
                <a:spcPct val="100000"/>
              </a:lnSpc>
              <a:buNone/>
            </a:pPr>
            <a:r>
              <a:rPr lang="en-US" sz="3600" b="1" dirty="0">
                <a:solidFill>
                  <a:schemeClr val="bg1"/>
                </a:solidFill>
              </a:rPr>
              <a:t>Etik i fødevarebaseret samfundsengagement</a:t>
            </a:r>
          </a:p>
        </p:txBody>
      </p:sp>
    </p:spTree>
    <p:extLst>
      <p:ext uri="{BB962C8B-B14F-4D97-AF65-F5344CB8AC3E}">
        <p14:creationId xmlns:p14="http://schemas.microsoft.com/office/powerpoint/2010/main" val="1352681297"/>
      </p:ext>
    </p:extLst>
  </p:cSld>
  <p:clrMapOvr>
    <a:masterClrMapping/>
  </p:clrMapOvr>
</p:sld>
</file>

<file path=ppt/slides/slide4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4440DA-499C-5019-D558-4FCD2E72CC88}"/>
              </a:ext>
            </a:extLst>
          </p:cNvPr>
          <p:cNvSpPr>
            <a:spLocks noGrp="1"/>
          </p:cNvSpPr>
          <p:nvPr>
            <p:ph type="body" sz="quarter" idx="16"/>
          </p:nvPr>
        </p:nvSpPr>
        <p:spPr/>
        <p:txBody>
          <a:bodyPr/>
          <a:lstStyle/>
          <a:p>
            <a:r>
              <a:rPr lang="en-GB" dirty="0"/>
              <a:t>CASESTUDIE – Milanos aftale om byens fødevarepolitik</a:t>
            </a:r>
          </a:p>
        </p:txBody>
      </p:sp>
      <p:sp>
        <p:nvSpPr>
          <p:cNvPr id="3" name="Text Placeholder 2">
            <a:extLst>
              <a:ext uri="{FF2B5EF4-FFF2-40B4-BE49-F238E27FC236}">
                <a16:creationId xmlns:a16="http://schemas.microsoft.com/office/drawing/2014/main" id="{9F719146-2B7A-C781-D16F-654B37E16BDC}"/>
              </a:ext>
            </a:extLst>
          </p:cNvPr>
          <p:cNvSpPr>
            <a:spLocks noGrp="1"/>
          </p:cNvSpPr>
          <p:nvPr>
            <p:ph type="body" sz="quarter" idx="19"/>
          </p:nvPr>
        </p:nvSpPr>
        <p:spPr>
          <a:xfrm>
            <a:off x="607553" y="2016633"/>
            <a:ext cx="6582956" cy="4102937"/>
          </a:xfrm>
        </p:spPr>
        <p:txBody>
          <a:bodyPr/>
          <a:lstStyle/>
          <a:p>
            <a:pPr marL="0" indent="0" algn="just"/>
            <a:r>
              <a:rPr lang="en-US" b="1" dirty="0">
                <a:hlinkClick r:id="rId2"/>
              </a:rPr>
              <a:t>Milano-pagten om fødevarepolitik </a:t>
            </a:r>
            <a:r>
              <a:rPr lang="en-US" dirty="0"/>
              <a:t>er en bystyret aftale, der støtter bæredygtige, inkluderende fødevaresystemer i byerne og er udbredt i hele Europa. Gennem samarbejde med universiteter, ngo'er og lokale fødevareorganisationer deltager studerende i servicebaseret læring ved at bidrage til aktiviteter såsom kortlægning af adgang til fødevarer, evaluering af skolemad og fødevareinitiativer i lokalsamfundet. Denne tilgang forbinder akademisk læring med reelle politiske processer og viser, hvordan fødevarer kan fungere som en fælles platform for samskabelse mellem uddannelsessektoren, lokale myndigheder og lokalsamfund.</a:t>
            </a:r>
            <a:endParaRPr lang="en-GB" dirty="0"/>
          </a:p>
        </p:txBody>
      </p:sp>
      <p:pic>
        <p:nvPicPr>
          <p:cNvPr id="6" name="Picture Placeholder 5">
            <a:extLst>
              <a:ext uri="{FF2B5EF4-FFF2-40B4-BE49-F238E27FC236}">
                <a16:creationId xmlns:a16="http://schemas.microsoft.com/office/drawing/2014/main" id="{4DBD5440-CFFE-1EC2-53DE-31F3AAC1217B}"/>
              </a:ext>
            </a:extLst>
          </p:cNvPr>
          <p:cNvPicPr>
            <a:picLocks noGrp="1" noChangeAspect="1"/>
          </p:cNvPicPr>
          <p:nvPr>
            <p:ph type="pic" sz="quarter" idx="10"/>
          </p:nvPr>
        </p:nvPicPr>
        <p:blipFill>
          <a:blip r:embed="rId3"/>
          <a:srcRect l="47107" r="11079"/>
          <a:stretch>
            <a:fillRect/>
          </a:stretch>
        </p:blipFill>
        <p:spPr>
          <a:xfrm>
            <a:off x="7735037" y="1373925"/>
            <a:ext cx="2444127" cy="4336988"/>
          </a:xfrm>
          <a:prstGeom prst="rect">
            <a:avLst/>
          </a:prstGeom>
          <a:solidFill>
            <a:srgbClr val="FFFFFF">
              <a:lumMod val="85000"/>
            </a:srgbClr>
          </a:solidFill>
        </p:spPr>
      </p:pic>
    </p:spTree>
    <p:extLst>
      <p:ext uri="{BB962C8B-B14F-4D97-AF65-F5344CB8AC3E}">
        <p14:creationId xmlns:p14="http://schemas.microsoft.com/office/powerpoint/2010/main" val="3329991642"/>
      </p:ext>
    </p:extLst>
  </p:cSld>
  <p:clrMapOvr>
    <a:masterClrMapping/>
  </p:clrMapOvr>
</p:sld>
</file>

<file path=ppt/slides/slide4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614FB8-E56B-F1C7-FEE4-B040E946373C}"/>
              </a:ext>
            </a:extLst>
          </p:cNvPr>
          <p:cNvSpPr>
            <a:spLocks noGrp="1"/>
          </p:cNvSpPr>
          <p:nvPr>
            <p:ph type="body" sz="quarter" idx="16"/>
          </p:nvPr>
        </p:nvSpPr>
        <p:spPr/>
        <p:txBody>
          <a:bodyPr/>
          <a:lstStyle/>
          <a:p>
            <a:r>
              <a:rPr lang="en-GB" dirty="0"/>
              <a:t>VIDEO – Food Trails-projektet </a:t>
            </a:r>
          </a:p>
        </p:txBody>
      </p:sp>
      <p:sp>
        <p:nvSpPr>
          <p:cNvPr id="3" name="Text Placeholder 2">
            <a:extLst>
              <a:ext uri="{FF2B5EF4-FFF2-40B4-BE49-F238E27FC236}">
                <a16:creationId xmlns:a16="http://schemas.microsoft.com/office/drawing/2014/main" id="{34AAB5B7-79E9-97E9-5102-E5EDCAA45DC7}"/>
              </a:ext>
            </a:extLst>
          </p:cNvPr>
          <p:cNvSpPr>
            <a:spLocks noGrp="1"/>
          </p:cNvSpPr>
          <p:nvPr>
            <p:ph type="body" sz="quarter" idx="19"/>
          </p:nvPr>
        </p:nvSpPr>
        <p:spPr>
          <a:xfrm>
            <a:off x="6578871" y="2253133"/>
            <a:ext cx="4990998" cy="3651434"/>
          </a:xfrm>
        </p:spPr>
        <p:txBody>
          <a:bodyPr/>
          <a:lstStyle/>
          <a:p>
            <a:pPr marL="0" indent="0" algn="just"/>
            <a:r>
              <a:rPr lang="en-US" dirty="0"/>
              <a:t>Denne video viser, hvordan byer inden for </a:t>
            </a:r>
            <a:r>
              <a:rPr lang="en-US" b="1" dirty="0"/>
              <a:t>Food Trails-projektet </a:t>
            </a:r>
            <a:r>
              <a:rPr lang="en-US" dirty="0"/>
              <a:t>– der er knyttet til Milan Urban Food Policy Pact – samarbejder med lokalsamfund, myndigheder og partnere om at skabe bæredygtige og inkluderende fødevaresystemer i byerne. Den giver et konkret eksempel på samarbejdsbaseret indsats, der går hånd i hånd med servicebaseret læring og lokalsamfundsengagement</a:t>
            </a:r>
            <a:endParaRPr lang="en-GB" dirty="0"/>
          </a:p>
        </p:txBody>
      </p:sp>
      <p:pic>
        <p:nvPicPr>
          <p:cNvPr id="5" name="Online Media 4" title="Food Trails' Video Hero - Pathways towards Food 2030 led urban food policies">
            <a:hlinkClick r:id="" action="ppaction://media"/>
            <a:extLst>
              <a:ext uri="{FF2B5EF4-FFF2-40B4-BE49-F238E27FC236}">
                <a16:creationId xmlns:a16="http://schemas.microsoft.com/office/drawing/2014/main" id="{4216A663-0F75-A20E-4FE0-C0C17DA4FA7E}"/>
              </a:ext>
            </a:extLst>
          </p:cNvPr>
          <p:cNvPicPr>
            <a:picLocks noRot="1" noChangeAspect="1"/>
          </p:cNvPicPr>
          <p:nvPr>
            <a:videoFile r:link="rId1"/>
          </p:nvPr>
        </p:nvPicPr>
        <p:blipFill>
          <a:blip r:embed="rId3"/>
          <a:srcRect l="15073" r="13555"/>
          <a:stretch>
            <a:fillRect/>
          </a:stretch>
        </p:blipFill>
        <p:spPr>
          <a:xfrm>
            <a:off x="622131" y="2027382"/>
            <a:ext cx="5182924" cy="4102937"/>
          </a:xfrm>
          <a:prstGeom prst="rect">
            <a:avLst/>
          </a:prstGeom>
        </p:spPr>
      </p:pic>
    </p:spTree>
    <p:extLst>
      <p:ext uri="{BB962C8B-B14F-4D97-AF65-F5344CB8AC3E}">
        <p14:creationId xmlns:p14="http://schemas.microsoft.com/office/powerpoint/2010/main" val="161513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7B6E68-6DAB-3988-2728-442E18A406D2}"/>
              </a:ext>
            </a:extLst>
          </p:cNvPr>
          <p:cNvSpPr>
            <a:spLocks noGrp="1"/>
          </p:cNvSpPr>
          <p:nvPr>
            <p:ph type="body" sz="quarter" idx="16"/>
          </p:nvPr>
        </p:nvSpPr>
        <p:spPr/>
        <p:txBody>
          <a:bodyPr/>
          <a:lstStyle/>
          <a:p>
            <a:r>
              <a:rPr lang="en-US" dirty="0"/>
              <a:t>Moduloversigt – Kommunikation, samarbejde og service i fødevaresystemer</a:t>
            </a:r>
          </a:p>
          <a:p>
            <a:endParaRPr lang="en-GB" dirty="0"/>
          </a:p>
        </p:txBody>
      </p:sp>
      <p:sp>
        <p:nvSpPr>
          <p:cNvPr id="3" name="Text Placeholder 2">
            <a:extLst>
              <a:ext uri="{FF2B5EF4-FFF2-40B4-BE49-F238E27FC236}">
                <a16:creationId xmlns:a16="http://schemas.microsoft.com/office/drawing/2014/main" id="{8B3E9E63-2414-AD9B-59D1-C8C5FEA67722}"/>
              </a:ext>
            </a:extLst>
          </p:cNvPr>
          <p:cNvSpPr>
            <a:spLocks noGrp="1"/>
          </p:cNvSpPr>
          <p:nvPr>
            <p:ph type="body" sz="quarter" idx="19"/>
          </p:nvPr>
        </p:nvSpPr>
        <p:spPr>
          <a:xfrm>
            <a:off x="904856" y="2155295"/>
            <a:ext cx="10052954" cy="3331106"/>
          </a:xfrm>
        </p:spPr>
        <p:txBody>
          <a:bodyPr/>
          <a:lstStyle/>
          <a:p>
            <a:pPr marL="0" indent="0" algn="just"/>
            <a:r>
              <a:rPr lang="en-US" dirty="0"/>
              <a:t>Dette modul undersøgte, hvordan fødevaresystemer formes gennem kommunikation, samarbejde og servicebaseret læring. Deltagerne undersøgte mad som en form for kommunikation knyttet til kultur, identitet og magt og overvejede, hvordan madhistorier påvirker værdier, </a:t>
            </a:r>
            <a:r>
              <a:rPr lang="en-US" dirty="0" err="1"/>
              <a:t>adfærd </a:t>
            </a:r>
            <a:r>
              <a:rPr lang="en-US" dirty="0"/>
              <a:t>og bæredygtighed.</a:t>
            </a:r>
          </a:p>
          <a:p>
            <a:pPr marL="0" indent="0" algn="just"/>
            <a:endParaRPr lang="en-US" dirty="0"/>
          </a:p>
          <a:p>
            <a:pPr marL="0" indent="0" algn="just"/>
            <a:r>
              <a:rPr lang="en-US" dirty="0"/>
              <a:t>Modulet fremhævede også samarbejde på tværs af uddannelse, industri, hotel- og restaurationsbranchen og lokalsamfund med fokus på medskabelse, tillid og etisk partnerskab. Endelig blev servicebaseret læring præsenteret som en måde at forbinde akademisk læring med dagligdags madpraksis og samfundsengagement, hvilket understøtter mere inkluderende og socialt ansvarlige fødevaresystemer.</a:t>
            </a:r>
          </a:p>
          <a:p>
            <a:pPr marL="0" indent="0" algn="just"/>
            <a:endParaRPr lang="en-GB" dirty="0"/>
          </a:p>
        </p:txBody>
      </p:sp>
    </p:spTree>
    <p:extLst>
      <p:ext uri="{BB962C8B-B14F-4D97-AF65-F5344CB8AC3E}">
        <p14:creationId xmlns:p14="http://schemas.microsoft.com/office/powerpoint/2010/main" val="4080183674"/>
      </p:ext>
    </p:extLst>
  </p:cSld>
  <p:clrMapOvr>
    <a:masterClrMapping/>
  </p:clrMapOvr>
</p:sld>
</file>

<file path=ppt/slides/slide45.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18"/>
          </p:nvPr>
        </p:nvSpPr>
        <p:spPr>
          <a:xfrm>
            <a:off x="1289384" y="3535897"/>
            <a:ext cx="5881764" cy="796508"/>
          </a:xfrm>
          <a:prstGeom prst="rect">
            <a:avLst/>
          </a:prstGeom>
        </p:spPr>
        <p:txBody>
          <a:bodyPr>
            <a:normAutofit/>
          </a:bodyPr>
          <a:lstStyle/>
          <a:p>
            <a:r>
              <a:rPr lang="en-US" dirty="0"/>
              <a:t>Er der nogen spørgsmål?</a:t>
            </a:r>
          </a:p>
          <a:p>
            <a:endParaRPr lang="en-US" dirty="0"/>
          </a:p>
        </p:txBody>
      </p:sp>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6"/>
          </p:nvPr>
        </p:nvSpPr>
        <p:spPr>
          <a:xfrm>
            <a:off x="1312241" y="2956559"/>
            <a:ext cx="5881764" cy="634242"/>
          </a:xfrm>
          <a:prstGeom prst="rect">
            <a:avLst/>
          </a:prstGeom>
        </p:spPr>
        <p:txBody>
          <a:bodyPr>
            <a:normAutofit/>
          </a:bodyPr>
          <a:lstStyle/>
          <a:p>
            <a:r>
              <a:rPr lang="en-US" dirty="0"/>
              <a:t>TAK</a:t>
            </a:r>
          </a:p>
        </p:txBody>
      </p:sp>
      <p:sp>
        <p:nvSpPr>
          <p:cNvPr id="3" name="TextBox 2">
            <a:extLst>
              <a:ext uri="{FF2B5EF4-FFF2-40B4-BE49-F238E27FC236}">
                <a16:creationId xmlns:a16="http://schemas.microsoft.com/office/drawing/2014/main" id="{D4B65E27-3771-DCC7-3713-5E36CF45CFC9}"/>
              </a:ext>
            </a:extLst>
          </p:cNvPr>
          <p:cNvSpPr txBox="1"/>
          <p:nvPr/>
        </p:nvSpPr>
        <p:spPr>
          <a:xfrm>
            <a:off x="6504472" y="5941793"/>
            <a:ext cx="5194499" cy="615553"/>
          </a:xfrm>
          <a:prstGeom prst="rect">
            <a:avLst/>
          </a:prstGeom>
          <a:noFill/>
        </p:spPr>
        <p:txBody>
          <a:bodyPr wrap="none" rtlCol="0">
            <a:spAutoFit/>
          </a:bodyPr>
          <a:lstStyle/>
          <a:p>
            <a:r>
              <a:rPr lang="en-US" sz="3400" dirty="0" err="1">
                <a:solidFill>
                  <a:srgbClr val="292668"/>
                </a:solidFill>
                <a:latin typeface="Calibri" panose="020F0502020204030204" pitchFamily="34" charset="0"/>
                <a:cs typeface="Calibri" panose="020F0502020204030204" pitchFamily="34" charset="0"/>
              </a:rPr>
              <a:t>www.foodecocultureedu.eu</a:t>
            </a:r>
            <a:endParaRPr lang="en-US" sz="3400" dirty="0">
              <a:solidFill>
                <a:srgbClr val="292668"/>
              </a:solidFill>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830895CB-5D43-3558-32D4-3CCD6FA9594E}"/>
              </a:ext>
            </a:extLst>
          </p:cNvPr>
          <p:cNvGrpSpPr/>
          <p:nvPr/>
        </p:nvGrpSpPr>
        <p:grpSpPr>
          <a:xfrm>
            <a:off x="7728183" y="4763111"/>
            <a:ext cx="4009188" cy="562921"/>
            <a:chOff x="4799009" y="8410621"/>
            <a:chExt cx="2608104" cy="366198"/>
          </a:xfrm>
        </p:grpSpPr>
        <p:grpSp>
          <p:nvGrpSpPr>
            <p:cNvPr id="5" name="Group 4">
              <a:extLst>
                <a:ext uri="{FF2B5EF4-FFF2-40B4-BE49-F238E27FC236}">
                  <a16:creationId xmlns:a16="http://schemas.microsoft.com/office/drawing/2014/main" id="{2BA05E2E-7C30-6F73-3870-5A1599107B83}"/>
                </a:ext>
              </a:extLst>
            </p:cNvPr>
            <p:cNvGrpSpPr/>
            <p:nvPr/>
          </p:nvGrpSpPr>
          <p:grpSpPr>
            <a:xfrm>
              <a:off x="4799009" y="8410621"/>
              <a:ext cx="2170624" cy="366198"/>
              <a:chOff x="929373" y="7811373"/>
              <a:chExt cx="1664680" cy="280842"/>
            </a:xfrm>
          </p:grpSpPr>
          <p:grpSp>
            <p:nvGrpSpPr>
              <p:cNvPr id="9" name="Graphic 3">
                <a:extLst>
                  <a:ext uri="{FF2B5EF4-FFF2-40B4-BE49-F238E27FC236}">
                    <a16:creationId xmlns:a16="http://schemas.microsoft.com/office/drawing/2014/main" id="{821DBF06-BFAD-908E-40D7-B59AD2B139CE}"/>
                  </a:ext>
                </a:extLst>
              </p:cNvPr>
              <p:cNvGrpSpPr/>
              <p:nvPr/>
            </p:nvGrpSpPr>
            <p:grpSpPr>
              <a:xfrm>
                <a:off x="1967511" y="7811373"/>
                <a:ext cx="280634" cy="280634"/>
                <a:chOff x="1950027" y="2499889"/>
                <a:chExt cx="850463" cy="850463"/>
              </a:xfrm>
            </p:grpSpPr>
            <p:sp>
              <p:nvSpPr>
                <p:cNvPr id="23" name="Freeform 22">
                  <a:extLst>
                    <a:ext uri="{FF2B5EF4-FFF2-40B4-BE49-F238E27FC236}">
                      <a16:creationId xmlns:a16="http://schemas.microsoft.com/office/drawing/2014/main" id="{A73855E4-2E27-CE53-96C3-57DD01B0ADD7}"/>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26F46"/>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24" name="Graphic 3">
                  <a:extLst>
                    <a:ext uri="{FF2B5EF4-FFF2-40B4-BE49-F238E27FC236}">
                      <a16:creationId xmlns:a16="http://schemas.microsoft.com/office/drawing/2014/main" id="{A92D62AA-32F7-4C2E-7210-8C3A3ED436AE}"/>
                    </a:ext>
                  </a:extLst>
                </p:cNvPr>
                <p:cNvGrpSpPr/>
                <p:nvPr/>
              </p:nvGrpSpPr>
              <p:grpSpPr>
                <a:xfrm>
                  <a:off x="2107521" y="2657382"/>
                  <a:ext cx="535476" cy="535477"/>
                  <a:chOff x="2107521" y="2657382"/>
                  <a:chExt cx="535476" cy="535477"/>
                </a:xfrm>
                <a:solidFill>
                  <a:srgbClr val="FFFFFF"/>
                </a:solidFill>
              </p:grpSpPr>
              <p:sp>
                <p:nvSpPr>
                  <p:cNvPr id="25" name="Freeform 24">
                    <a:extLst>
                      <a:ext uri="{FF2B5EF4-FFF2-40B4-BE49-F238E27FC236}">
                        <a16:creationId xmlns:a16="http://schemas.microsoft.com/office/drawing/2014/main" id="{8D09DDF9-0187-9654-3605-C8CCEC34C26A}"/>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46337774-B747-C528-3EC3-BA2AE9A6DB6F}"/>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3914AE34-9BBC-C1B8-676A-376CA2BE3F6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0" name="Graphic 3">
                <a:extLst>
                  <a:ext uri="{FF2B5EF4-FFF2-40B4-BE49-F238E27FC236}">
                    <a16:creationId xmlns:a16="http://schemas.microsoft.com/office/drawing/2014/main" id="{65AC3EE7-5BD8-2C8E-3A85-100FCC889DED}"/>
                  </a:ext>
                </a:extLst>
              </p:cNvPr>
              <p:cNvGrpSpPr/>
              <p:nvPr/>
            </p:nvGrpSpPr>
            <p:grpSpPr>
              <a:xfrm>
                <a:off x="1275280" y="7811373"/>
                <a:ext cx="280634" cy="280634"/>
                <a:chOff x="-147782" y="2499889"/>
                <a:chExt cx="850463" cy="850463"/>
              </a:xfrm>
            </p:grpSpPr>
            <p:sp>
              <p:nvSpPr>
                <p:cNvPr id="21" name="Freeform 20">
                  <a:extLst>
                    <a:ext uri="{FF2B5EF4-FFF2-40B4-BE49-F238E27FC236}">
                      <a16:creationId xmlns:a16="http://schemas.microsoft.com/office/drawing/2014/main" id="{D053782A-3E99-59FB-060F-92A21981A59F}"/>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26F46"/>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C19E2769-9A04-58E6-CBC9-2B112AE78BBC}"/>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1" name="Graphic 3">
                <a:extLst>
                  <a:ext uri="{FF2B5EF4-FFF2-40B4-BE49-F238E27FC236}">
                    <a16:creationId xmlns:a16="http://schemas.microsoft.com/office/drawing/2014/main" id="{A5F6923D-E14C-5775-29BA-85B03281B234}"/>
                  </a:ext>
                </a:extLst>
              </p:cNvPr>
              <p:cNvGrpSpPr/>
              <p:nvPr/>
            </p:nvGrpSpPr>
            <p:grpSpPr>
              <a:xfrm>
                <a:off x="2313419" y="7811373"/>
                <a:ext cx="280634" cy="280634"/>
                <a:chOff x="2998302" y="2499889"/>
                <a:chExt cx="850463" cy="850463"/>
              </a:xfrm>
            </p:grpSpPr>
            <p:sp>
              <p:nvSpPr>
                <p:cNvPr id="17" name="Freeform 16">
                  <a:extLst>
                    <a:ext uri="{FF2B5EF4-FFF2-40B4-BE49-F238E27FC236}">
                      <a16:creationId xmlns:a16="http://schemas.microsoft.com/office/drawing/2014/main" id="{1574B298-A41D-4778-4C2E-376916273092}"/>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F26F46"/>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F5D3934E-0BFA-A3E5-2DBE-EA18A417A310}"/>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2" name="Graphic 3">
                <a:extLst>
                  <a:ext uri="{FF2B5EF4-FFF2-40B4-BE49-F238E27FC236}">
                    <a16:creationId xmlns:a16="http://schemas.microsoft.com/office/drawing/2014/main" id="{2D9AE445-6785-86DB-C09B-81E5B93B55E5}"/>
                  </a:ext>
                </a:extLst>
              </p:cNvPr>
              <p:cNvGrpSpPr/>
              <p:nvPr/>
            </p:nvGrpSpPr>
            <p:grpSpPr>
              <a:xfrm>
                <a:off x="929373" y="7811373"/>
                <a:ext cx="280634" cy="280842"/>
                <a:chOff x="-1196056" y="2499889"/>
                <a:chExt cx="850463" cy="851093"/>
              </a:xfrm>
            </p:grpSpPr>
            <p:sp>
              <p:nvSpPr>
                <p:cNvPr id="15" name="Freeform 14">
                  <a:extLst>
                    <a:ext uri="{FF2B5EF4-FFF2-40B4-BE49-F238E27FC236}">
                      <a16:creationId xmlns:a16="http://schemas.microsoft.com/office/drawing/2014/main" id="{31D8C572-0A95-9E8C-9C4E-6C27077F2FD3}"/>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F26F46"/>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A0F297B1-C303-5D7F-5554-664DAEC05DDA}"/>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13" name="Freeform 12">
                <a:extLst>
                  <a:ext uri="{FF2B5EF4-FFF2-40B4-BE49-F238E27FC236}">
                    <a16:creationId xmlns:a16="http://schemas.microsoft.com/office/drawing/2014/main" id="{7990B0D3-ABC6-D9F1-4E02-FD5147B983E9}"/>
                  </a:ext>
                </a:extLst>
              </p:cNvPr>
              <p:cNvSpPr/>
              <p:nvPr/>
            </p:nvSpPr>
            <p:spPr>
              <a:xfrm>
                <a:off x="1621396" y="7811373"/>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26F46"/>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14" name="Graphic 13" descr="World with solid fill">
                <a:extLst>
                  <a:ext uri="{FF2B5EF4-FFF2-40B4-BE49-F238E27FC236}">
                    <a16:creationId xmlns:a16="http://schemas.microsoft.com/office/drawing/2014/main" id="{3C480C70-9AB8-4F7F-68F9-ED42DAEEFDF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38675" y="7828652"/>
                <a:ext cx="246077" cy="246077"/>
              </a:xfrm>
              <a:prstGeom prst="rect">
                <a:avLst/>
              </a:prstGeom>
            </p:spPr>
          </p:pic>
        </p:grpSp>
        <p:grpSp>
          <p:nvGrpSpPr>
            <p:cNvPr id="6" name="Group 5">
              <a:extLst>
                <a:ext uri="{FF2B5EF4-FFF2-40B4-BE49-F238E27FC236}">
                  <a16:creationId xmlns:a16="http://schemas.microsoft.com/office/drawing/2014/main" id="{A4BEB5FB-3C3F-16AD-8341-E670D690B5C1}"/>
                </a:ext>
              </a:extLst>
            </p:cNvPr>
            <p:cNvGrpSpPr/>
            <p:nvPr/>
          </p:nvGrpSpPr>
          <p:grpSpPr>
            <a:xfrm>
              <a:off x="7041186" y="8410621"/>
              <a:ext cx="365927" cy="365927"/>
              <a:chOff x="7041186" y="8410621"/>
              <a:chExt cx="365927" cy="365927"/>
            </a:xfrm>
          </p:grpSpPr>
          <p:sp>
            <p:nvSpPr>
              <p:cNvPr id="7" name="Freeform 6">
                <a:extLst>
                  <a:ext uri="{FF2B5EF4-FFF2-40B4-BE49-F238E27FC236}">
                    <a16:creationId xmlns:a16="http://schemas.microsoft.com/office/drawing/2014/main" id="{AD8B7C16-4408-6D22-1390-0D3365D177FE}"/>
                  </a:ext>
                </a:extLst>
              </p:cNvPr>
              <p:cNvSpPr/>
              <p:nvPr/>
            </p:nvSpPr>
            <p:spPr>
              <a:xfrm>
                <a:off x="7041186" y="8410621"/>
                <a:ext cx="365927" cy="365927"/>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F26F46"/>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90AB8909-E3DA-89CB-B6F5-C1E70585C60B}"/>
                  </a:ext>
                </a:extLst>
              </p:cNvPr>
              <p:cNvSpPr/>
              <p:nvPr/>
            </p:nvSpPr>
            <p:spPr>
              <a:xfrm>
                <a:off x="7125919" y="8481335"/>
                <a:ext cx="196461" cy="224498"/>
              </a:xfrm>
              <a:custGeom>
                <a:avLst/>
                <a:gdLst>
                  <a:gd name="connsiteX0" fmla="*/ 432429 w 434715"/>
                  <a:gd name="connsiteY0" fmla="*/ 121749 h 496754"/>
                  <a:gd name="connsiteX1" fmla="*/ 430143 w 434715"/>
                  <a:gd name="connsiteY1" fmla="*/ 119462 h 496754"/>
                  <a:gd name="connsiteX2" fmla="*/ 413570 w 434715"/>
                  <a:gd name="connsiteY2" fmla="*/ 117748 h 496754"/>
                  <a:gd name="connsiteX3" fmla="*/ 316986 w 434715"/>
                  <a:gd name="connsiteY3" fmla="*/ 24022 h 496754"/>
                  <a:gd name="connsiteX4" fmla="*/ 314129 w 434715"/>
                  <a:gd name="connsiteY4" fmla="*/ 2876 h 496754"/>
                  <a:gd name="connsiteX5" fmla="*/ 311271 w 434715"/>
                  <a:gd name="connsiteY5" fmla="*/ 19 h 496754"/>
                  <a:gd name="connsiteX6" fmla="*/ 309557 w 434715"/>
                  <a:gd name="connsiteY6" fmla="*/ 19 h 496754"/>
                  <a:gd name="connsiteX7" fmla="*/ 232976 w 434715"/>
                  <a:gd name="connsiteY7" fmla="*/ 19 h 496754"/>
                  <a:gd name="connsiteX8" fmla="*/ 228404 w 434715"/>
                  <a:gd name="connsiteY8" fmla="*/ 4591 h 496754"/>
                  <a:gd name="connsiteX9" fmla="*/ 228404 w 434715"/>
                  <a:gd name="connsiteY9" fmla="*/ 337775 h 496754"/>
                  <a:gd name="connsiteX10" fmla="*/ 227833 w 434715"/>
                  <a:gd name="connsiteY10" fmla="*/ 350349 h 496754"/>
                  <a:gd name="connsiteX11" fmla="*/ 194114 w 434715"/>
                  <a:gd name="connsiteY11" fmla="*/ 400069 h 496754"/>
                  <a:gd name="connsiteX12" fmla="*/ 142108 w 434715"/>
                  <a:gd name="connsiteY12" fmla="*/ 409213 h 496754"/>
                  <a:gd name="connsiteX13" fmla="*/ 124963 w 434715"/>
                  <a:gd name="connsiteY13" fmla="*/ 403498 h 496754"/>
                  <a:gd name="connsiteX14" fmla="*/ 123819 w 434715"/>
                  <a:gd name="connsiteY14" fmla="*/ 402355 h 496754"/>
                  <a:gd name="connsiteX15" fmla="*/ 118104 w 434715"/>
                  <a:gd name="connsiteY15" fmla="*/ 398354 h 496754"/>
                  <a:gd name="connsiteX16" fmla="*/ 86672 w 434715"/>
                  <a:gd name="connsiteY16" fmla="*/ 330346 h 496754"/>
                  <a:gd name="connsiteX17" fmla="*/ 134106 w 434715"/>
                  <a:gd name="connsiteY17" fmla="*/ 271482 h 496754"/>
                  <a:gd name="connsiteX18" fmla="*/ 159824 w 434715"/>
                  <a:gd name="connsiteY18" fmla="*/ 267481 h 496754"/>
                  <a:gd name="connsiteX19" fmla="*/ 176398 w 434715"/>
                  <a:gd name="connsiteY19" fmla="*/ 269767 h 496754"/>
                  <a:gd name="connsiteX20" fmla="*/ 179255 w 434715"/>
                  <a:gd name="connsiteY20" fmla="*/ 267481 h 496754"/>
                  <a:gd name="connsiteX21" fmla="*/ 179255 w 434715"/>
                  <a:gd name="connsiteY21" fmla="*/ 265195 h 496754"/>
                  <a:gd name="connsiteX22" fmla="*/ 178683 w 434715"/>
                  <a:gd name="connsiteY22" fmla="*/ 201759 h 496754"/>
                  <a:gd name="connsiteX23" fmla="*/ 178683 w 434715"/>
                  <a:gd name="connsiteY23" fmla="*/ 184614 h 496754"/>
                  <a:gd name="connsiteX24" fmla="*/ 176398 w 434715"/>
                  <a:gd name="connsiteY24" fmla="*/ 182327 h 496754"/>
                  <a:gd name="connsiteX25" fmla="*/ 145536 w 434715"/>
                  <a:gd name="connsiteY25" fmla="*/ 181756 h 496754"/>
                  <a:gd name="connsiteX26" fmla="*/ 103817 w 434715"/>
                  <a:gd name="connsiteY26" fmla="*/ 190900 h 496754"/>
                  <a:gd name="connsiteX27" fmla="*/ 46667 w 434715"/>
                  <a:gd name="connsiteY27" fmla="*/ 226904 h 496754"/>
                  <a:gd name="connsiteX28" fmla="*/ 13520 w 434715"/>
                  <a:gd name="connsiteY28" fmla="*/ 274339 h 496754"/>
                  <a:gd name="connsiteX29" fmla="*/ 375 w 434715"/>
                  <a:gd name="connsiteY29" fmla="*/ 328060 h 496754"/>
                  <a:gd name="connsiteX30" fmla="*/ 947 w 434715"/>
                  <a:gd name="connsiteY30" fmla="*/ 352634 h 496754"/>
                  <a:gd name="connsiteX31" fmla="*/ 7805 w 434715"/>
                  <a:gd name="connsiteY31" fmla="*/ 385782 h 496754"/>
                  <a:gd name="connsiteX32" fmla="*/ 60954 w 434715"/>
                  <a:gd name="connsiteY32" fmla="*/ 462362 h 496754"/>
                  <a:gd name="connsiteX33" fmla="*/ 68955 w 434715"/>
                  <a:gd name="connsiteY33" fmla="*/ 468077 h 496754"/>
                  <a:gd name="connsiteX34" fmla="*/ 68955 w 434715"/>
                  <a:gd name="connsiteY34" fmla="*/ 468077 h 496754"/>
                  <a:gd name="connsiteX35" fmla="*/ 72956 w 434715"/>
                  <a:gd name="connsiteY35" fmla="*/ 471507 h 496754"/>
                  <a:gd name="connsiteX36" fmla="*/ 86100 w 434715"/>
                  <a:gd name="connsiteY36" fmla="*/ 479507 h 496754"/>
                  <a:gd name="connsiteX37" fmla="*/ 176398 w 434715"/>
                  <a:gd name="connsiteY37" fmla="*/ 495509 h 496754"/>
                  <a:gd name="connsiteX38" fmla="*/ 278696 w 434715"/>
                  <a:gd name="connsiteY38" fmla="*/ 441217 h 496754"/>
                  <a:gd name="connsiteX39" fmla="*/ 316415 w 434715"/>
                  <a:gd name="connsiteY39" fmla="*/ 338347 h 496754"/>
                  <a:gd name="connsiteX40" fmla="*/ 316415 w 434715"/>
                  <a:gd name="connsiteY40" fmla="*/ 172612 h 496754"/>
                  <a:gd name="connsiteX41" fmla="*/ 316986 w 434715"/>
                  <a:gd name="connsiteY41" fmla="*/ 168611 h 496754"/>
                  <a:gd name="connsiteX42" fmla="*/ 320415 w 434715"/>
                  <a:gd name="connsiteY42" fmla="*/ 170326 h 496754"/>
                  <a:gd name="connsiteX43" fmla="*/ 387281 w 434715"/>
                  <a:gd name="connsiteY43" fmla="*/ 198901 h 496754"/>
                  <a:gd name="connsiteX44" fmla="*/ 429572 w 434715"/>
                  <a:gd name="connsiteY44" fmla="*/ 204044 h 496754"/>
                  <a:gd name="connsiteX45" fmla="*/ 434716 w 434715"/>
                  <a:gd name="connsiteY45" fmla="*/ 199472 h 496754"/>
                  <a:gd name="connsiteX46" fmla="*/ 432429 w 434715"/>
                  <a:gd name="connsiteY46" fmla="*/ 121749 h 49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4715" h="496754">
                    <a:moveTo>
                      <a:pt x="432429" y="121749"/>
                    </a:moveTo>
                    <a:cubicBezTo>
                      <a:pt x="432429" y="119462"/>
                      <a:pt x="432429" y="119462"/>
                      <a:pt x="430143" y="119462"/>
                    </a:cubicBezTo>
                    <a:cubicBezTo>
                      <a:pt x="424429" y="119462"/>
                      <a:pt x="418714" y="118891"/>
                      <a:pt x="413570" y="117748"/>
                    </a:cubicBezTo>
                    <a:cubicBezTo>
                      <a:pt x="393568" y="114890"/>
                      <a:pt x="327845" y="80600"/>
                      <a:pt x="316986" y="24022"/>
                    </a:cubicBezTo>
                    <a:cubicBezTo>
                      <a:pt x="316986" y="22879"/>
                      <a:pt x="314129" y="9163"/>
                      <a:pt x="314129" y="2876"/>
                    </a:cubicBezTo>
                    <a:cubicBezTo>
                      <a:pt x="314129" y="19"/>
                      <a:pt x="314129" y="19"/>
                      <a:pt x="311271" y="19"/>
                    </a:cubicBezTo>
                    <a:cubicBezTo>
                      <a:pt x="310700" y="19"/>
                      <a:pt x="310129" y="19"/>
                      <a:pt x="309557" y="19"/>
                    </a:cubicBezTo>
                    <a:cubicBezTo>
                      <a:pt x="283839" y="19"/>
                      <a:pt x="258122" y="19"/>
                      <a:pt x="232976" y="19"/>
                    </a:cubicBezTo>
                    <a:cubicBezTo>
                      <a:pt x="227833" y="19"/>
                      <a:pt x="228404" y="-553"/>
                      <a:pt x="228404" y="4591"/>
                    </a:cubicBezTo>
                    <a:cubicBezTo>
                      <a:pt x="228404" y="115462"/>
                      <a:pt x="228404" y="226904"/>
                      <a:pt x="228404" y="337775"/>
                    </a:cubicBezTo>
                    <a:cubicBezTo>
                      <a:pt x="228404" y="341776"/>
                      <a:pt x="228404" y="345777"/>
                      <a:pt x="227833" y="350349"/>
                    </a:cubicBezTo>
                    <a:cubicBezTo>
                      <a:pt x="223832" y="372065"/>
                      <a:pt x="212973" y="388639"/>
                      <a:pt x="194114" y="400069"/>
                    </a:cubicBezTo>
                    <a:cubicBezTo>
                      <a:pt x="178112" y="409784"/>
                      <a:pt x="160395" y="412642"/>
                      <a:pt x="142108" y="409213"/>
                    </a:cubicBezTo>
                    <a:cubicBezTo>
                      <a:pt x="136393" y="408070"/>
                      <a:pt x="130678" y="405784"/>
                      <a:pt x="124963" y="403498"/>
                    </a:cubicBezTo>
                    <a:cubicBezTo>
                      <a:pt x="124391" y="402927"/>
                      <a:pt x="123819" y="402927"/>
                      <a:pt x="123819" y="402355"/>
                    </a:cubicBezTo>
                    <a:cubicBezTo>
                      <a:pt x="122105" y="400640"/>
                      <a:pt x="119819" y="399497"/>
                      <a:pt x="118104" y="398354"/>
                    </a:cubicBezTo>
                    <a:cubicBezTo>
                      <a:pt x="94673" y="381781"/>
                      <a:pt x="83243" y="358921"/>
                      <a:pt x="86672" y="330346"/>
                    </a:cubicBezTo>
                    <a:cubicBezTo>
                      <a:pt x="90101" y="301199"/>
                      <a:pt x="106674" y="281769"/>
                      <a:pt x="134106" y="271482"/>
                    </a:cubicBezTo>
                    <a:cubicBezTo>
                      <a:pt x="142108" y="268624"/>
                      <a:pt x="150680" y="267481"/>
                      <a:pt x="159824" y="267481"/>
                    </a:cubicBezTo>
                    <a:cubicBezTo>
                      <a:pt x="165539" y="268052"/>
                      <a:pt x="171254" y="268624"/>
                      <a:pt x="176398" y="269767"/>
                    </a:cubicBezTo>
                    <a:cubicBezTo>
                      <a:pt x="178112" y="270339"/>
                      <a:pt x="179255" y="269767"/>
                      <a:pt x="179255" y="267481"/>
                    </a:cubicBezTo>
                    <a:cubicBezTo>
                      <a:pt x="179255" y="266909"/>
                      <a:pt x="179255" y="266338"/>
                      <a:pt x="179255" y="265195"/>
                    </a:cubicBezTo>
                    <a:cubicBezTo>
                      <a:pt x="179255" y="245192"/>
                      <a:pt x="178683" y="201759"/>
                      <a:pt x="178683" y="201759"/>
                    </a:cubicBezTo>
                    <a:cubicBezTo>
                      <a:pt x="178683" y="196044"/>
                      <a:pt x="178683" y="190329"/>
                      <a:pt x="178683" y="184614"/>
                    </a:cubicBezTo>
                    <a:cubicBezTo>
                      <a:pt x="178683" y="182899"/>
                      <a:pt x="178112" y="182899"/>
                      <a:pt x="176398" y="182327"/>
                    </a:cubicBezTo>
                    <a:cubicBezTo>
                      <a:pt x="166110" y="181184"/>
                      <a:pt x="155823" y="180613"/>
                      <a:pt x="145536" y="181756"/>
                    </a:cubicBezTo>
                    <a:cubicBezTo>
                      <a:pt x="131249" y="182899"/>
                      <a:pt x="117533" y="185756"/>
                      <a:pt x="103817" y="190900"/>
                    </a:cubicBezTo>
                    <a:cubicBezTo>
                      <a:pt x="82100" y="198901"/>
                      <a:pt x="63240" y="210902"/>
                      <a:pt x="46667" y="226904"/>
                    </a:cubicBezTo>
                    <a:cubicBezTo>
                      <a:pt x="32379" y="240620"/>
                      <a:pt x="21521" y="256622"/>
                      <a:pt x="13520" y="274339"/>
                    </a:cubicBezTo>
                    <a:cubicBezTo>
                      <a:pt x="5519" y="291484"/>
                      <a:pt x="1518" y="309772"/>
                      <a:pt x="375" y="328060"/>
                    </a:cubicBezTo>
                    <a:cubicBezTo>
                      <a:pt x="-196" y="336061"/>
                      <a:pt x="-196" y="344634"/>
                      <a:pt x="947" y="352634"/>
                    </a:cubicBezTo>
                    <a:cubicBezTo>
                      <a:pt x="2090" y="364064"/>
                      <a:pt x="4376" y="374923"/>
                      <a:pt x="7805" y="385782"/>
                    </a:cubicBezTo>
                    <a:cubicBezTo>
                      <a:pt x="17520" y="416642"/>
                      <a:pt x="35808" y="442360"/>
                      <a:pt x="60954" y="462362"/>
                    </a:cubicBezTo>
                    <a:cubicBezTo>
                      <a:pt x="63812" y="464649"/>
                      <a:pt x="66098" y="466934"/>
                      <a:pt x="68955" y="468077"/>
                    </a:cubicBezTo>
                    <a:cubicBezTo>
                      <a:pt x="68955" y="468077"/>
                      <a:pt x="68955" y="468077"/>
                      <a:pt x="68955" y="468077"/>
                    </a:cubicBezTo>
                    <a:cubicBezTo>
                      <a:pt x="70098" y="469220"/>
                      <a:pt x="71813" y="470364"/>
                      <a:pt x="72956" y="471507"/>
                    </a:cubicBezTo>
                    <a:cubicBezTo>
                      <a:pt x="76956" y="474364"/>
                      <a:pt x="81528" y="477222"/>
                      <a:pt x="86100" y="479507"/>
                    </a:cubicBezTo>
                    <a:cubicBezTo>
                      <a:pt x="114675" y="493795"/>
                      <a:pt x="144393" y="499510"/>
                      <a:pt x="176398" y="495509"/>
                    </a:cubicBezTo>
                    <a:cubicBezTo>
                      <a:pt x="217545" y="490366"/>
                      <a:pt x="251835" y="472078"/>
                      <a:pt x="278696" y="441217"/>
                    </a:cubicBezTo>
                    <a:cubicBezTo>
                      <a:pt x="303842" y="411499"/>
                      <a:pt x="316415" y="377209"/>
                      <a:pt x="316415" y="338347"/>
                    </a:cubicBezTo>
                    <a:cubicBezTo>
                      <a:pt x="316986" y="282912"/>
                      <a:pt x="316415" y="227476"/>
                      <a:pt x="316415" y="172612"/>
                    </a:cubicBezTo>
                    <a:cubicBezTo>
                      <a:pt x="316415" y="171469"/>
                      <a:pt x="315844" y="169183"/>
                      <a:pt x="316986" y="168611"/>
                    </a:cubicBezTo>
                    <a:cubicBezTo>
                      <a:pt x="318129" y="168040"/>
                      <a:pt x="319273" y="169754"/>
                      <a:pt x="320415" y="170326"/>
                    </a:cubicBezTo>
                    <a:cubicBezTo>
                      <a:pt x="340989" y="184042"/>
                      <a:pt x="363278" y="193757"/>
                      <a:pt x="387281" y="198901"/>
                    </a:cubicBezTo>
                    <a:cubicBezTo>
                      <a:pt x="400997" y="202330"/>
                      <a:pt x="415284" y="204044"/>
                      <a:pt x="429572" y="204044"/>
                    </a:cubicBezTo>
                    <a:cubicBezTo>
                      <a:pt x="434144" y="204044"/>
                      <a:pt x="434716" y="204044"/>
                      <a:pt x="434716" y="199472"/>
                    </a:cubicBezTo>
                    <a:cubicBezTo>
                      <a:pt x="433001" y="180613"/>
                      <a:pt x="432429" y="126892"/>
                      <a:pt x="432429" y="121749"/>
                    </a:cubicBezTo>
                    <a:close/>
                  </a:path>
                </a:pathLst>
              </a:custGeom>
              <a:solidFill>
                <a:srgbClr val="FFFFFF"/>
              </a:solidFill>
              <a:ln w="5715" cap="flat">
                <a:noFill/>
                <a:prstDash val="solid"/>
                <a:miter/>
              </a:ln>
            </p:spPr>
            <p:txBody>
              <a:bodyPr rtlCol="0" anchor="ctr"/>
              <a:lstStyle/>
              <a:p>
                <a:endParaRPr lang="en-US"/>
              </a:p>
            </p:txBody>
          </p:sp>
        </p:grpSp>
      </p:grpSp>
      <p:sp>
        <p:nvSpPr>
          <p:cNvPr id="59" name="Text Placeholder 18">
            <a:extLst>
              <a:ext uri="{FF2B5EF4-FFF2-40B4-BE49-F238E27FC236}">
                <a16:creationId xmlns:a16="http://schemas.microsoft.com/office/drawing/2014/main" id="{C2B51D99-FF7B-FAC7-E093-5D1D2E4364B5}"/>
              </a:ext>
            </a:extLst>
          </p:cNvPr>
          <p:cNvSpPr txBox="1">
            <a:spLocks/>
          </p:cNvSpPr>
          <p:nvPr/>
        </p:nvSpPr>
        <p:spPr>
          <a:xfrm>
            <a:off x="5876220" y="3943150"/>
            <a:ext cx="5881764" cy="634242"/>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2800" dirty="0"/>
              <a:t>Følg vores rejse</a:t>
            </a:r>
          </a:p>
        </p:txBody>
      </p:sp>
      <p:grpSp>
        <p:nvGrpSpPr>
          <p:cNvPr id="71" name="Group 70">
            <a:extLst>
              <a:ext uri="{FF2B5EF4-FFF2-40B4-BE49-F238E27FC236}">
                <a16:creationId xmlns:a16="http://schemas.microsoft.com/office/drawing/2014/main" id="{05AFD271-A63A-97F9-388A-BBE810DC8BA1}"/>
              </a:ext>
            </a:extLst>
          </p:cNvPr>
          <p:cNvGrpSpPr/>
          <p:nvPr/>
        </p:nvGrpSpPr>
        <p:grpSpPr>
          <a:xfrm>
            <a:off x="-802104" y="3321921"/>
            <a:ext cx="2003943" cy="2483680"/>
            <a:chOff x="2887563" y="4517695"/>
            <a:chExt cx="1145987" cy="1420333"/>
          </a:xfrm>
        </p:grpSpPr>
        <p:sp>
          <p:nvSpPr>
            <p:cNvPr id="72" name="Freeform 71">
              <a:extLst>
                <a:ext uri="{FF2B5EF4-FFF2-40B4-BE49-F238E27FC236}">
                  <a16:creationId xmlns:a16="http://schemas.microsoft.com/office/drawing/2014/main" id="{2EB47927-9EAD-F77C-C856-4292B94CEB34}"/>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solidFill>
              <a:srgbClr val="F26F46"/>
            </a:solidFill>
            <a:ln w="9502" cap="flat">
              <a:noFill/>
              <a:prstDash val="solid"/>
              <a:miter/>
            </a:ln>
          </p:spPr>
          <p:txBody>
            <a:bodyPr rtlCol="0" anchor="ctr"/>
            <a:lstStyle/>
            <a:p>
              <a:endParaRPr lang="en-US"/>
            </a:p>
          </p:txBody>
        </p:sp>
        <p:grpSp>
          <p:nvGrpSpPr>
            <p:cNvPr id="73" name="Graphic 10">
              <a:extLst>
                <a:ext uri="{FF2B5EF4-FFF2-40B4-BE49-F238E27FC236}">
                  <a16:creationId xmlns:a16="http://schemas.microsoft.com/office/drawing/2014/main" id="{C7D47E6C-9DA4-19CC-7A95-992955060490}"/>
                </a:ext>
              </a:extLst>
            </p:cNvPr>
            <p:cNvGrpSpPr/>
            <p:nvPr/>
          </p:nvGrpSpPr>
          <p:grpSpPr>
            <a:xfrm>
              <a:off x="3495254" y="4781992"/>
              <a:ext cx="536857" cy="499528"/>
              <a:chOff x="3495254" y="4781992"/>
              <a:chExt cx="536857" cy="499528"/>
            </a:xfrm>
            <a:solidFill>
              <a:srgbClr val="55854D"/>
            </a:solidFill>
          </p:grpSpPr>
          <p:sp>
            <p:nvSpPr>
              <p:cNvPr id="78" name="Freeform 77">
                <a:extLst>
                  <a:ext uri="{FF2B5EF4-FFF2-40B4-BE49-F238E27FC236}">
                    <a16:creationId xmlns:a16="http://schemas.microsoft.com/office/drawing/2014/main" id="{766BCC1F-6F09-BE9A-A7BD-A7472BADC167}"/>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2A252D21-5442-B63D-B1C6-41E9F162CBF2}"/>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EF434730-FE48-9BB7-DFA6-99CFAED6CFC9}"/>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solidFill>
                <a:srgbClr val="55854D"/>
              </a:solidFill>
              <a:ln w="9502"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39C8F42E-C0BB-D0FD-005A-EBC2B5B56E16}"/>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solidFill>
                <a:srgbClr val="55854D"/>
              </a:solidFill>
              <a:ln w="9502" cap="flat">
                <a:noFill/>
                <a:prstDash val="solid"/>
                <a:miter/>
              </a:ln>
            </p:spPr>
            <p:txBody>
              <a:bodyPr rtlCol="0" anchor="ctr"/>
              <a:lstStyle/>
              <a:p>
                <a:endParaRPr lang="en-US"/>
              </a:p>
            </p:txBody>
          </p:sp>
        </p:grpSp>
        <p:sp>
          <p:nvSpPr>
            <p:cNvPr id="74" name="Freeform 73">
              <a:extLst>
                <a:ext uri="{FF2B5EF4-FFF2-40B4-BE49-F238E27FC236}">
                  <a16:creationId xmlns:a16="http://schemas.microsoft.com/office/drawing/2014/main" id="{BE5C96FA-795B-1693-8E19-FA099EA88481}"/>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9C91175C-2659-EF31-4192-1A30F2EA4C8E}"/>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6DA26E60-C4ED-8862-DE95-BAB4560FB5CD}"/>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solidFill>
              <a:srgbClr val="7473B6"/>
            </a:solidFill>
            <a:ln w="9502"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C851F3EB-333C-49F1-292C-F0BBA3C3FD0A}"/>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solidFill>
              <a:srgbClr val="ECC0DA"/>
            </a:solid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4169825511"/>
      </p:ext>
    </p:extLst>
  </p:cSld>
  <p:clrMapOvr>
    <a:masterClrMapping/>
  </p:clrMapOvr>
</p:sld>
</file>

<file path=ppt/slides/slide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9"/>
          </p:nvPr>
        </p:nvSpPr>
        <p:spPr>
          <a:xfrm>
            <a:off x="904856" y="1699328"/>
            <a:ext cx="10052954" cy="4250335"/>
          </a:xfrm>
          <a:prstGeom prst="rect">
            <a:avLst/>
          </a:prstGeom>
        </p:spPr>
        <p:txBody>
          <a:bodyPr/>
          <a:lstStyle/>
          <a:p>
            <a:pPr marL="0" indent="0" algn="just"/>
            <a:r>
              <a:rPr lang="en-US" b="1" dirty="0"/>
              <a:t>Fokus: </a:t>
            </a:r>
            <a:r>
              <a:rPr lang="en-US" dirty="0"/>
              <a:t>Hvordan kommunikations- og samarbejdsformer præger fødevaresystemer, uddannelse og service i lokalsamfundet, erhvervslivet og de videregående uddannelser.</a:t>
            </a:r>
          </a:p>
          <a:p>
            <a:pPr marL="0" indent="0" algn="just"/>
            <a:endParaRPr lang="en-US" b="1" dirty="0"/>
          </a:p>
          <a:p>
            <a:pPr marL="0" indent="0" algn="just"/>
            <a:r>
              <a:rPr lang="en-US" b="1" dirty="0"/>
              <a:t>Læringsmål</a:t>
            </a:r>
          </a:p>
          <a:p>
            <a:pPr marL="0" indent="0" algn="just"/>
            <a:r>
              <a:rPr lang="en-US" dirty="0"/>
              <a:t>Ved afslutningen af dette modul vil deltagerne være i stand til at:</a:t>
            </a:r>
          </a:p>
          <a:p>
            <a:pPr marL="342900" indent="-342900" algn="just">
              <a:buFont typeface="Arial" panose="020B0604020202020204" pitchFamily="34" charset="0"/>
              <a:buChar char="•"/>
            </a:pPr>
            <a:r>
              <a:rPr lang="en-US" dirty="0"/>
              <a:t>Forklare, hvilken rolle kommunikation og samarbejde spiller i skabelsen af inkluderende, bæredygtige fødevaresystemer.</a:t>
            </a:r>
          </a:p>
          <a:p>
            <a:pPr marL="342900" indent="-342900" algn="just">
              <a:buFont typeface="Arial" panose="020B0604020202020204" pitchFamily="34" charset="0"/>
              <a:buChar char="•"/>
            </a:pPr>
            <a:r>
              <a:rPr lang="en-US" dirty="0"/>
              <a:t>Analysere, hvordan servicebaseret læring og samfundsengagement styrker resultaterne af fødevareundervisningen.</a:t>
            </a:r>
          </a:p>
          <a:p>
            <a:pPr marL="342900" indent="-342900" algn="just">
              <a:buFont typeface="Arial" panose="020B0604020202020204" pitchFamily="34" charset="0"/>
              <a:buChar char="•"/>
            </a:pPr>
            <a:r>
              <a:rPr lang="en-US" dirty="0"/>
              <a:t>Anvende samarbejdsbaserede tilgange til virkelige udfordringer inden for fødevarer, gæstfrihed og lokalsamfund.</a:t>
            </a:r>
          </a:p>
          <a:p>
            <a:pPr marL="342900" indent="-342900" algn="just">
              <a:buFont typeface="Arial" panose="020B0604020202020204" pitchFamily="34" charset="0"/>
              <a:buChar char="•"/>
            </a:pPr>
            <a:r>
              <a:rPr lang="en-US" dirty="0"/>
              <a:t>Reflektere over deres egne kommunikationspraksisser, når de arbejder på tværs af discipliner, kulturer og sektorer.</a:t>
            </a:r>
          </a:p>
        </p:txBody>
      </p:sp>
      <p:sp>
        <p:nvSpPr>
          <p:cNvPr id="6" name="Text Placeholder 1">
            <a:extLst>
              <a:ext uri="{FF2B5EF4-FFF2-40B4-BE49-F238E27FC236}">
                <a16:creationId xmlns:a16="http://schemas.microsoft.com/office/drawing/2014/main" id="{9DDAB6F0-ACBF-4525-A045-63EFA66CDD1C}"/>
              </a:ext>
            </a:extLst>
          </p:cNvPr>
          <p:cNvSpPr txBox="1">
            <a:spLocks/>
          </p:cNvSpPr>
          <p:nvPr/>
        </p:nvSpPr>
        <p:spPr>
          <a:xfrm>
            <a:off x="-1" y="650590"/>
            <a:ext cx="5432079" cy="641497"/>
          </a:xfrm>
          <a:prstGeom prst="rect">
            <a:avLst/>
          </a:prstGeom>
          <a:solidFill>
            <a:srgbClr val="F26F46"/>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2665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7250">
              <a:lnSpc>
                <a:spcPct val="100000"/>
              </a:lnSpc>
            </a:pPr>
            <a:r>
              <a:rPr lang="en-US" dirty="0">
                <a:solidFill>
                  <a:schemeClr val="bg1"/>
                </a:solidFill>
              </a:rPr>
              <a:t>Læringsmål </a:t>
            </a:r>
          </a:p>
        </p:txBody>
      </p:sp>
    </p:spTree>
    <p:extLst>
      <p:ext uri="{BB962C8B-B14F-4D97-AF65-F5344CB8AC3E}">
        <p14:creationId xmlns:p14="http://schemas.microsoft.com/office/powerpoint/2010/main" val="840311021"/>
      </p:ext>
    </p:extLst>
  </p:cSld>
  <p:clrMapOvr>
    <a:masterClrMapping/>
  </p:clrMapOvr>
</p:sld>
</file>

<file path=ppt/slides/slide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2CC71-5319-1438-984E-018673794D20}"/>
            </a:ext>
          </a:extLst>
        </p:cNvPr>
        <p:cNvGrpSpPr/>
        <p:nvPr/>
      </p:nvGrpSpPr>
      <p:grpSpPr>
        <a:xfrm>
          <a:off x="0" y="0"/>
          <a:ext cx="0" cy="0"/>
          <a:chOff x="0" y="0"/>
          <a:chExt cx="0" cy="0"/>
        </a:xfrm>
      </p:grpSpPr>
      <p:pic>
        <p:nvPicPr>
          <p:cNvPr id="9" name="Picture Placeholder 3">
            <a:extLst>
              <a:ext uri="{FF2B5EF4-FFF2-40B4-BE49-F238E27FC236}">
                <a16:creationId xmlns:a16="http://schemas.microsoft.com/office/drawing/2014/main" id="{07ACCBF7-2D88-5CE3-C936-A14F64B375D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5988" r="5988"/>
          <a:stretch>
            <a:fillRect/>
          </a:stretch>
        </p:blipFill>
        <p:spPr/>
      </p:pic>
      <p:sp>
        <p:nvSpPr>
          <p:cNvPr id="5" name="Text Placeholder 4">
            <a:extLst>
              <a:ext uri="{FF2B5EF4-FFF2-40B4-BE49-F238E27FC236}">
                <a16:creationId xmlns:a16="http://schemas.microsoft.com/office/drawing/2014/main" id="{32C20200-6F8C-F556-9EC1-0BD841847FDA}"/>
              </a:ext>
            </a:extLst>
          </p:cNvPr>
          <p:cNvSpPr>
            <a:spLocks noGrp="1"/>
          </p:cNvSpPr>
          <p:nvPr>
            <p:ph type="body" sz="quarter" idx="17"/>
          </p:nvPr>
        </p:nvSpPr>
        <p:spPr/>
        <p:txBody>
          <a:bodyPr/>
          <a:lstStyle/>
          <a:p>
            <a:r>
              <a:rPr lang="en-US" dirty="0"/>
              <a:t>02</a:t>
            </a:r>
          </a:p>
        </p:txBody>
      </p:sp>
      <p:sp>
        <p:nvSpPr>
          <p:cNvPr id="14" name="Rectangle 13">
            <a:extLst>
              <a:ext uri="{FF2B5EF4-FFF2-40B4-BE49-F238E27FC236}">
                <a16:creationId xmlns:a16="http://schemas.microsoft.com/office/drawing/2014/main" id="{94A2FE3F-F4C2-BB91-1F10-E78D3D716B5B}"/>
              </a:ext>
            </a:extLst>
          </p:cNvPr>
          <p:cNvSpPr/>
          <p:nvPr/>
        </p:nvSpPr>
        <p:spPr>
          <a:xfrm>
            <a:off x="5523514" y="3110948"/>
            <a:ext cx="5178176" cy="2016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5" name="TextBox 14">
            <a:extLst>
              <a:ext uri="{FF2B5EF4-FFF2-40B4-BE49-F238E27FC236}">
                <a16:creationId xmlns:a16="http://schemas.microsoft.com/office/drawing/2014/main" id="{758B15EB-CD57-499F-275A-C495BECB6A17}"/>
              </a:ext>
            </a:extLst>
          </p:cNvPr>
          <p:cNvSpPr txBox="1"/>
          <p:nvPr/>
        </p:nvSpPr>
        <p:spPr>
          <a:xfrm>
            <a:off x="5707537" y="3163246"/>
            <a:ext cx="5178177" cy="1754326"/>
          </a:xfrm>
          <a:prstGeom prst="rect">
            <a:avLst/>
          </a:prstGeom>
          <a:noFill/>
        </p:spPr>
        <p:txBody>
          <a:bodyPr wrap="square" rtlCol="0">
            <a:spAutoFit/>
          </a:bodyPr>
          <a:lstStyle/>
          <a:p>
            <a:r>
              <a:rPr lang="en-US" sz="3600" b="1" spc="324" dirty="0">
                <a:solidFill>
                  <a:srgbClr val="F26F46"/>
                </a:solidFill>
                <a:latin typeface="Calibri" panose="020F0502020204030204" pitchFamily="34" charset="0"/>
                <a:cs typeface="Calibri" panose="020F0502020204030204" pitchFamily="34" charset="0"/>
              </a:rPr>
              <a:t>Kommunikation og historiefortælling i fødevaresystemer</a:t>
            </a:r>
          </a:p>
        </p:txBody>
      </p:sp>
      <p:grpSp>
        <p:nvGrpSpPr>
          <p:cNvPr id="10" name="Group 9">
            <a:extLst>
              <a:ext uri="{FF2B5EF4-FFF2-40B4-BE49-F238E27FC236}">
                <a16:creationId xmlns:a16="http://schemas.microsoft.com/office/drawing/2014/main" id="{6B0BEB2D-0783-80EA-EA7A-A49E24538733}"/>
              </a:ext>
            </a:extLst>
          </p:cNvPr>
          <p:cNvGrpSpPr/>
          <p:nvPr/>
        </p:nvGrpSpPr>
        <p:grpSpPr>
          <a:xfrm>
            <a:off x="9256295" y="-181962"/>
            <a:ext cx="2366621" cy="2933183"/>
            <a:chOff x="2887563" y="4517695"/>
            <a:chExt cx="1145987" cy="1420333"/>
          </a:xfrm>
          <a:solidFill>
            <a:schemeClr val="bg1">
              <a:alpha val="26000"/>
            </a:schemeClr>
          </a:solidFill>
        </p:grpSpPr>
        <p:sp>
          <p:nvSpPr>
            <p:cNvPr id="11" name="Freeform 10">
              <a:extLst>
                <a:ext uri="{FF2B5EF4-FFF2-40B4-BE49-F238E27FC236}">
                  <a16:creationId xmlns:a16="http://schemas.microsoft.com/office/drawing/2014/main" id="{F166D404-8197-B5ED-BDE1-5D02FDB505B1}"/>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12" name="Graphic 10">
              <a:extLst>
                <a:ext uri="{FF2B5EF4-FFF2-40B4-BE49-F238E27FC236}">
                  <a16:creationId xmlns:a16="http://schemas.microsoft.com/office/drawing/2014/main" id="{429954D1-D9EE-769D-C1E3-2CE371B47282}"/>
                </a:ext>
              </a:extLst>
            </p:cNvPr>
            <p:cNvGrpSpPr/>
            <p:nvPr/>
          </p:nvGrpSpPr>
          <p:grpSpPr>
            <a:xfrm>
              <a:off x="3495254" y="4781992"/>
              <a:ext cx="536857" cy="499528"/>
              <a:chOff x="3495254" y="4781992"/>
              <a:chExt cx="536857" cy="499528"/>
            </a:xfrm>
            <a:grpFill/>
          </p:grpSpPr>
          <p:sp>
            <p:nvSpPr>
              <p:cNvPr id="19" name="Freeform 18">
                <a:extLst>
                  <a:ext uri="{FF2B5EF4-FFF2-40B4-BE49-F238E27FC236}">
                    <a16:creationId xmlns:a16="http://schemas.microsoft.com/office/drawing/2014/main" id="{498E75CC-45FD-6FF8-3C8A-AD1ED83758D0}"/>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8EC4D0A-3137-BCDB-A0B2-8F872DA6B0E9}"/>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822CFFF-524F-536B-06B1-2A2FE0B69083}"/>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CE98C41-00DB-AB71-8EEC-285D3FE39E78}"/>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13" name="Freeform 12">
              <a:extLst>
                <a:ext uri="{FF2B5EF4-FFF2-40B4-BE49-F238E27FC236}">
                  <a16:creationId xmlns:a16="http://schemas.microsoft.com/office/drawing/2014/main" id="{205C6B49-B365-1FBC-CF59-C72A5AE37D90}"/>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4991454-B357-5AE5-B92E-E65198F4FEF9}"/>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150ED4B-ABAF-08A1-7A1A-85B05AC65DBF}"/>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3B3045F-460D-6DB1-5605-4178981DAC4D}"/>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945816809"/>
      </p:ext>
    </p:extLst>
  </p:cSld>
  <p:clrMapOvr>
    <a:masterClrMapping/>
  </p:clrMapOvr>
</p:sld>
</file>

<file path=ppt/slides/slide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prstGeom prst="rect">
            <a:avLst/>
          </a:prstGeom>
        </p:spPr>
        <p:txBody>
          <a:bodyPr/>
          <a:lstStyle/>
          <a:p>
            <a:r>
              <a:rPr lang="en-US" dirty="0"/>
              <a:t>Mad som en form for kommunikation </a:t>
            </a:r>
          </a:p>
        </p:txBody>
      </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9"/>
          </p:nvPr>
        </p:nvSpPr>
        <p:spPr>
          <a:xfrm>
            <a:off x="904856" y="2183385"/>
            <a:ext cx="10479218" cy="3781929"/>
          </a:xfrm>
          <a:prstGeom prst="rect">
            <a:avLst/>
          </a:prstGeom>
        </p:spPr>
        <p:txBody>
          <a:bodyPr/>
          <a:lstStyle/>
          <a:p>
            <a:pPr marL="0" indent="0" algn="just"/>
            <a:r>
              <a:rPr lang="en-US" dirty="0"/>
              <a:t>Mad fungerer som en form for kommunikation, der formidler kulturel betydning, sociale værdier og kollektiv hukommelse. Ud over at give næring til kroppen afspejler mad historien, traditionerne og de økologiske relationer hos de mennesker, der producerer og forbruger den. Måltider, madvaner og ritualer kommunikerer identitet, tilhørsforhold og sociale relationer inden for samfundene.</a:t>
            </a:r>
          </a:p>
          <a:p>
            <a:pPr marL="0" indent="0" algn="just"/>
            <a:endParaRPr lang="en-US" dirty="0"/>
          </a:p>
          <a:p>
            <a:pPr marL="0" indent="0" algn="just"/>
            <a:r>
              <a:rPr lang="en-US" dirty="0"/>
              <a:t>Denne kommunikative rolle, som mad spiller</a:t>
            </a:r>
            <a:r>
              <a:rPr lang="en-US" dirty="0"/>
              <a:t>,</a:t>
            </a:r>
            <a:r>
              <a:rPr lang="en-US" dirty="0"/>
              <a:t> anerkendes af </a:t>
            </a:r>
            <a:r>
              <a:rPr lang="en-US" dirty="0">
                <a:hlinkClick r:id="rId3"/>
              </a:rPr>
              <a:t>FN's Levnedsmiddel- og Landbrugsorganisation</a:t>
            </a:r>
            <a:r>
              <a:rPr lang="en-US" dirty="0"/>
              <a:t>, der bemærker, at mad er "et stærkt udtryk for kulturel identitet, fællesskabsbånd og forfædres visdom". Traditionelle retter og lokalt tilpassede ingredienser bærer betydninger, der er gået i arv gennem generationer, og bidrager til kulturarven og modstandsdygtigheden inden for </a:t>
            </a:r>
            <a:r>
              <a:rPr lang="en-US" dirty="0" err="1"/>
              <a:t>fødevaresystemerne. At forstå </a:t>
            </a:r>
            <a:r>
              <a:rPr lang="en-US" dirty="0"/>
              <a:t>mad som kommunikation tilskynder eleverne til ikke kun at overveje, hvad der spises, men også hvordan, hvorfor, hvor og med hvem maden deles, og hvordan disse vaner former værdier, adfærd og sociale strukturer.</a:t>
            </a:r>
          </a:p>
        </p:txBody>
      </p:sp>
      <p:grpSp>
        <p:nvGrpSpPr>
          <p:cNvPr id="2" name="Group 1">
            <a:extLst>
              <a:ext uri="{FF2B5EF4-FFF2-40B4-BE49-F238E27FC236}">
                <a16:creationId xmlns:a16="http://schemas.microsoft.com/office/drawing/2014/main" id="{E1CAB8B6-0466-BC4D-6CC1-4961C07DB181}"/>
              </a:ext>
            </a:extLst>
          </p:cNvPr>
          <p:cNvGrpSpPr/>
          <p:nvPr/>
        </p:nvGrpSpPr>
        <p:grpSpPr>
          <a:xfrm>
            <a:off x="9825379" y="-181962"/>
            <a:ext cx="2366621" cy="2933183"/>
            <a:chOff x="2887563" y="4517695"/>
            <a:chExt cx="1145987" cy="1420333"/>
          </a:xfrm>
          <a:solidFill>
            <a:schemeClr val="bg1">
              <a:alpha val="26000"/>
            </a:schemeClr>
          </a:solidFill>
        </p:grpSpPr>
        <p:sp>
          <p:nvSpPr>
            <p:cNvPr id="5" name="Freeform 4">
              <a:extLst>
                <a:ext uri="{FF2B5EF4-FFF2-40B4-BE49-F238E27FC236}">
                  <a16:creationId xmlns:a16="http://schemas.microsoft.com/office/drawing/2014/main" id="{7ECCDDBB-60AB-A710-1AF0-88C4CA2BF399}"/>
                </a:ext>
              </a:extLst>
            </p:cNvPr>
            <p:cNvSpPr/>
            <p:nvPr/>
          </p:nvSpPr>
          <p:spPr>
            <a:xfrm>
              <a:off x="2888514" y="5364945"/>
              <a:ext cx="1145036" cy="573083"/>
            </a:xfrm>
            <a:custGeom>
              <a:avLst/>
              <a:gdLst>
                <a:gd name="connsiteX0" fmla="*/ 1144086 w 1145036"/>
                <a:gd name="connsiteY0" fmla="*/ 0 h 573083"/>
                <a:gd name="connsiteX1" fmla="*/ 572043 w 1145036"/>
                <a:gd name="connsiteY1" fmla="*/ 573084 h 573083"/>
                <a:gd name="connsiteX2" fmla="*/ 0 w 1145036"/>
                <a:gd name="connsiteY2" fmla="*/ 0 h 573083"/>
                <a:gd name="connsiteX3" fmla="*/ 1145036 w 1145036"/>
                <a:gd name="connsiteY3" fmla="*/ 0 h 573083"/>
              </a:gdLst>
              <a:ahLst/>
              <a:cxnLst>
                <a:cxn ang="0">
                  <a:pos x="connsiteX0" y="connsiteY0"/>
                </a:cxn>
                <a:cxn ang="0">
                  <a:pos x="connsiteX1" y="connsiteY1"/>
                </a:cxn>
                <a:cxn ang="0">
                  <a:pos x="connsiteX2" y="connsiteY2"/>
                </a:cxn>
                <a:cxn ang="0">
                  <a:pos x="connsiteX3" y="connsiteY3"/>
                </a:cxn>
              </a:cxnLst>
              <a:rect l="l" t="t" r="r" b="b"/>
              <a:pathLst>
                <a:path w="1145036" h="573083">
                  <a:moveTo>
                    <a:pt x="1144086" y="0"/>
                  </a:moveTo>
                  <a:cubicBezTo>
                    <a:pt x="1144086" y="317005"/>
                    <a:pt x="887522" y="573084"/>
                    <a:pt x="572043" y="573084"/>
                  </a:cubicBezTo>
                  <a:cubicBezTo>
                    <a:pt x="256564" y="573084"/>
                    <a:pt x="0" y="316053"/>
                    <a:pt x="0" y="0"/>
                  </a:cubicBezTo>
                  <a:lnTo>
                    <a:pt x="1145036" y="0"/>
                  </a:lnTo>
                  <a:close/>
                </a:path>
              </a:pathLst>
            </a:custGeom>
            <a:grpFill/>
            <a:ln w="9502" cap="flat">
              <a:noFill/>
              <a:prstDash val="solid"/>
              <a:miter/>
            </a:ln>
          </p:spPr>
          <p:txBody>
            <a:bodyPr rtlCol="0" anchor="ctr"/>
            <a:lstStyle/>
            <a:p>
              <a:endParaRPr lang="en-US"/>
            </a:p>
          </p:txBody>
        </p:sp>
        <p:grpSp>
          <p:nvGrpSpPr>
            <p:cNvPr id="6" name="Graphic 10">
              <a:extLst>
                <a:ext uri="{FF2B5EF4-FFF2-40B4-BE49-F238E27FC236}">
                  <a16:creationId xmlns:a16="http://schemas.microsoft.com/office/drawing/2014/main" id="{90B564A8-60D0-4603-CA2A-F0C654AD9881}"/>
                </a:ext>
              </a:extLst>
            </p:cNvPr>
            <p:cNvGrpSpPr/>
            <p:nvPr/>
          </p:nvGrpSpPr>
          <p:grpSpPr>
            <a:xfrm>
              <a:off x="3495254" y="4781992"/>
              <a:ext cx="536857" cy="499528"/>
              <a:chOff x="3495254" y="4781992"/>
              <a:chExt cx="536857" cy="499528"/>
            </a:xfrm>
            <a:grpFill/>
          </p:grpSpPr>
          <p:sp>
            <p:nvSpPr>
              <p:cNvPr id="11" name="Freeform 10">
                <a:extLst>
                  <a:ext uri="{FF2B5EF4-FFF2-40B4-BE49-F238E27FC236}">
                    <a16:creationId xmlns:a16="http://schemas.microsoft.com/office/drawing/2014/main" id="{3728212F-90C5-0063-403A-C4FC2A9E7966}"/>
                  </a:ext>
                </a:extLst>
              </p:cNvPr>
              <p:cNvSpPr/>
              <p:nvPr/>
            </p:nvSpPr>
            <p:spPr>
              <a:xfrm>
                <a:off x="3495254" y="5038071"/>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EA97A95-E5BD-A2F3-74E2-CFD510B2BCF0}"/>
                  </a:ext>
                </a:extLst>
              </p:cNvPr>
              <p:cNvSpPr/>
              <p:nvPr/>
            </p:nvSpPr>
            <p:spPr>
              <a:xfrm>
                <a:off x="3788877" y="5038071"/>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71C715C-B3BA-172E-8FBB-18239AEAB7F4}"/>
                  </a:ext>
                </a:extLst>
              </p:cNvPr>
              <p:cNvSpPr/>
              <p:nvPr/>
            </p:nvSpPr>
            <p:spPr>
              <a:xfrm>
                <a:off x="3495254" y="4781992"/>
                <a:ext cx="243233" cy="243449"/>
              </a:xfrm>
              <a:custGeom>
                <a:avLst/>
                <a:gdLst>
                  <a:gd name="connsiteX0" fmla="*/ 59376 w 243233"/>
                  <a:gd name="connsiteY0" fmla="*/ 184079 h 243449"/>
                  <a:gd name="connsiteX1" fmla="*/ 5213 w 243233"/>
                  <a:gd name="connsiteY1" fmla="*/ 5109 h 243449"/>
                  <a:gd name="connsiteX2" fmla="*/ 183857 w 243233"/>
                  <a:gd name="connsiteY2" fmla="*/ 59371 h 243449"/>
                  <a:gd name="connsiteX3" fmla="*/ 238021 w 243233"/>
                  <a:gd name="connsiteY3" fmla="*/ 238341 h 243449"/>
                  <a:gd name="connsiteX4" fmla="*/ 59376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59376" y="184079"/>
                    </a:moveTo>
                    <a:cubicBezTo>
                      <a:pt x="8063" y="132672"/>
                      <a:pt x="-9991" y="63179"/>
                      <a:pt x="5213" y="5109"/>
                    </a:cubicBezTo>
                    <a:cubicBezTo>
                      <a:pt x="64127" y="-10123"/>
                      <a:pt x="133495" y="8917"/>
                      <a:pt x="183857" y="59371"/>
                    </a:cubicBezTo>
                    <a:cubicBezTo>
                      <a:pt x="235170" y="110777"/>
                      <a:pt x="253225" y="180271"/>
                      <a:pt x="238021" y="238341"/>
                    </a:cubicBezTo>
                    <a:cubicBezTo>
                      <a:pt x="179106" y="253572"/>
                      <a:pt x="109739" y="234533"/>
                      <a:pt x="59376" y="184079"/>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4419AC4-311B-614D-A671-DBD22559FBC7}"/>
                  </a:ext>
                </a:extLst>
              </p:cNvPr>
              <p:cNvSpPr/>
              <p:nvPr/>
            </p:nvSpPr>
            <p:spPr>
              <a:xfrm>
                <a:off x="3788877" y="4781992"/>
                <a:ext cx="243233" cy="243449"/>
              </a:xfrm>
              <a:custGeom>
                <a:avLst/>
                <a:gdLst>
                  <a:gd name="connsiteX0" fmla="*/ 183857 w 243233"/>
                  <a:gd name="connsiteY0" fmla="*/ 184079 h 243449"/>
                  <a:gd name="connsiteX1" fmla="*/ 238021 w 243233"/>
                  <a:gd name="connsiteY1" fmla="*/ 5109 h 243449"/>
                  <a:gd name="connsiteX2" fmla="*/ 59376 w 243233"/>
                  <a:gd name="connsiteY2" fmla="*/ 59371 h 243449"/>
                  <a:gd name="connsiteX3" fmla="*/ 5213 w 243233"/>
                  <a:gd name="connsiteY3" fmla="*/ 238341 h 243449"/>
                  <a:gd name="connsiteX4" fmla="*/ 183857 w 243233"/>
                  <a:gd name="connsiteY4" fmla="*/ 184079 h 24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3" h="243449">
                    <a:moveTo>
                      <a:pt x="183857" y="184079"/>
                    </a:moveTo>
                    <a:cubicBezTo>
                      <a:pt x="235170" y="132672"/>
                      <a:pt x="253225" y="63179"/>
                      <a:pt x="238021" y="5109"/>
                    </a:cubicBezTo>
                    <a:cubicBezTo>
                      <a:pt x="179106" y="-10123"/>
                      <a:pt x="109739" y="8917"/>
                      <a:pt x="59376" y="59371"/>
                    </a:cubicBezTo>
                    <a:cubicBezTo>
                      <a:pt x="8063" y="110777"/>
                      <a:pt x="-9991" y="180271"/>
                      <a:pt x="5213" y="238341"/>
                    </a:cubicBezTo>
                    <a:cubicBezTo>
                      <a:pt x="64127" y="253572"/>
                      <a:pt x="133495" y="234533"/>
                      <a:pt x="183857" y="184079"/>
                    </a:cubicBez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33FBADB9-A2B2-45F5-7A96-5ED63BC35359}"/>
                </a:ext>
              </a:extLst>
            </p:cNvPr>
            <p:cNvSpPr/>
            <p:nvPr/>
          </p:nvSpPr>
          <p:spPr>
            <a:xfrm>
              <a:off x="2887563"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F0C44CCF-5EEC-92F4-A01D-0A121B121205}"/>
                </a:ext>
              </a:extLst>
            </p:cNvPr>
            <p:cNvSpPr/>
            <p:nvPr/>
          </p:nvSpPr>
          <p:spPr>
            <a:xfrm>
              <a:off x="3072860" y="4520551"/>
              <a:ext cx="112127" cy="761572"/>
            </a:xfrm>
            <a:custGeom>
              <a:avLst/>
              <a:gdLst>
                <a:gd name="connsiteX0" fmla="*/ 79820 w 112127"/>
                <a:gd name="connsiteY0" fmla="*/ 761573 h 761572"/>
                <a:gd name="connsiteX1" fmla="*/ 0 w 112127"/>
                <a:gd name="connsiteY1" fmla="*/ 761573 h 761572"/>
                <a:gd name="connsiteX2" fmla="*/ 19005 w 112127"/>
                <a:gd name="connsiteY2" fmla="*/ 670184 h 761572"/>
                <a:gd name="connsiteX3" fmla="*/ 32308 w 112127"/>
                <a:gd name="connsiteY3" fmla="*/ 609258 h 761572"/>
                <a:gd name="connsiteX4" fmla="*/ 19005 w 112127"/>
                <a:gd name="connsiteY4" fmla="*/ 548333 h 761572"/>
                <a:gd name="connsiteX5" fmla="*/ 0 w 112127"/>
                <a:gd name="connsiteY5" fmla="*/ 456944 h 761572"/>
                <a:gd name="connsiteX6" fmla="*/ 19005 w 112127"/>
                <a:gd name="connsiteY6" fmla="*/ 365555 h 761572"/>
                <a:gd name="connsiteX7" fmla="*/ 32308 w 112127"/>
                <a:gd name="connsiteY7" fmla="*/ 304629 h 761572"/>
                <a:gd name="connsiteX8" fmla="*/ 19005 w 112127"/>
                <a:gd name="connsiteY8" fmla="*/ 243703 h 761572"/>
                <a:gd name="connsiteX9" fmla="*/ 0 w 112127"/>
                <a:gd name="connsiteY9" fmla="*/ 152315 h 761572"/>
                <a:gd name="connsiteX10" fmla="*/ 19005 w 112127"/>
                <a:gd name="connsiteY10" fmla="*/ 60926 h 761572"/>
                <a:gd name="connsiteX11" fmla="*/ 32308 w 112127"/>
                <a:gd name="connsiteY11" fmla="*/ 0 h 761572"/>
                <a:gd name="connsiteX12" fmla="*/ 112128 w 112127"/>
                <a:gd name="connsiteY12" fmla="*/ 0 h 761572"/>
                <a:gd name="connsiteX13" fmla="*/ 93123 w 112127"/>
                <a:gd name="connsiteY13" fmla="*/ 91389 h 761572"/>
                <a:gd name="connsiteX14" fmla="*/ 79820 w 112127"/>
                <a:gd name="connsiteY14" fmla="*/ 152315 h 761572"/>
                <a:gd name="connsiteX15" fmla="*/ 93123 w 112127"/>
                <a:gd name="connsiteY15" fmla="*/ 213240 h 761572"/>
                <a:gd name="connsiteX16" fmla="*/ 112128 w 112127"/>
                <a:gd name="connsiteY16" fmla="*/ 304629 h 761572"/>
                <a:gd name="connsiteX17" fmla="*/ 93123 w 112127"/>
                <a:gd name="connsiteY17" fmla="*/ 396018 h 761572"/>
                <a:gd name="connsiteX18" fmla="*/ 79820 w 112127"/>
                <a:gd name="connsiteY18" fmla="*/ 456944 h 761572"/>
                <a:gd name="connsiteX19" fmla="*/ 93123 w 112127"/>
                <a:gd name="connsiteY19" fmla="*/ 517870 h 761572"/>
                <a:gd name="connsiteX20" fmla="*/ 112128 w 112127"/>
                <a:gd name="connsiteY20" fmla="*/ 609258 h 761572"/>
                <a:gd name="connsiteX21" fmla="*/ 93123 w 112127"/>
                <a:gd name="connsiteY21" fmla="*/ 700647 h 761572"/>
                <a:gd name="connsiteX22" fmla="*/ 79820 w 112127"/>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7"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99465AB7-1694-06B4-9E62-97BEC5087E97}"/>
                </a:ext>
              </a:extLst>
            </p:cNvPr>
            <p:cNvSpPr/>
            <p:nvPr/>
          </p:nvSpPr>
          <p:spPr>
            <a:xfrm>
              <a:off x="3259106" y="4520551"/>
              <a:ext cx="112128" cy="761572"/>
            </a:xfrm>
            <a:custGeom>
              <a:avLst/>
              <a:gdLst>
                <a:gd name="connsiteX0" fmla="*/ 79820 w 112128"/>
                <a:gd name="connsiteY0" fmla="*/ 761573 h 761572"/>
                <a:gd name="connsiteX1" fmla="*/ 0 w 112128"/>
                <a:gd name="connsiteY1" fmla="*/ 761573 h 761572"/>
                <a:gd name="connsiteX2" fmla="*/ 19005 w 112128"/>
                <a:gd name="connsiteY2" fmla="*/ 670184 h 761572"/>
                <a:gd name="connsiteX3" fmla="*/ 32308 w 112128"/>
                <a:gd name="connsiteY3" fmla="*/ 609258 h 761572"/>
                <a:gd name="connsiteX4" fmla="*/ 19005 w 112128"/>
                <a:gd name="connsiteY4" fmla="*/ 548333 h 761572"/>
                <a:gd name="connsiteX5" fmla="*/ 0 w 112128"/>
                <a:gd name="connsiteY5" fmla="*/ 456944 h 761572"/>
                <a:gd name="connsiteX6" fmla="*/ 19005 w 112128"/>
                <a:gd name="connsiteY6" fmla="*/ 365555 h 761572"/>
                <a:gd name="connsiteX7" fmla="*/ 32308 w 112128"/>
                <a:gd name="connsiteY7" fmla="*/ 304629 h 761572"/>
                <a:gd name="connsiteX8" fmla="*/ 19005 w 112128"/>
                <a:gd name="connsiteY8" fmla="*/ 243703 h 761572"/>
                <a:gd name="connsiteX9" fmla="*/ 0 w 112128"/>
                <a:gd name="connsiteY9" fmla="*/ 152315 h 761572"/>
                <a:gd name="connsiteX10" fmla="*/ 19005 w 112128"/>
                <a:gd name="connsiteY10" fmla="*/ 60926 h 761572"/>
                <a:gd name="connsiteX11" fmla="*/ 32308 w 112128"/>
                <a:gd name="connsiteY11" fmla="*/ 0 h 761572"/>
                <a:gd name="connsiteX12" fmla="*/ 112128 w 112128"/>
                <a:gd name="connsiteY12" fmla="*/ 0 h 761572"/>
                <a:gd name="connsiteX13" fmla="*/ 93123 w 112128"/>
                <a:gd name="connsiteY13" fmla="*/ 91389 h 761572"/>
                <a:gd name="connsiteX14" fmla="*/ 79820 w 112128"/>
                <a:gd name="connsiteY14" fmla="*/ 152315 h 761572"/>
                <a:gd name="connsiteX15" fmla="*/ 93123 w 112128"/>
                <a:gd name="connsiteY15" fmla="*/ 213240 h 761572"/>
                <a:gd name="connsiteX16" fmla="*/ 112128 w 112128"/>
                <a:gd name="connsiteY16" fmla="*/ 304629 h 761572"/>
                <a:gd name="connsiteX17" fmla="*/ 93123 w 112128"/>
                <a:gd name="connsiteY17" fmla="*/ 396018 h 761572"/>
                <a:gd name="connsiteX18" fmla="*/ 79820 w 112128"/>
                <a:gd name="connsiteY18" fmla="*/ 456944 h 761572"/>
                <a:gd name="connsiteX19" fmla="*/ 93123 w 112128"/>
                <a:gd name="connsiteY19" fmla="*/ 517870 h 761572"/>
                <a:gd name="connsiteX20" fmla="*/ 112128 w 112128"/>
                <a:gd name="connsiteY20" fmla="*/ 609258 h 761572"/>
                <a:gd name="connsiteX21" fmla="*/ 93123 w 112128"/>
                <a:gd name="connsiteY21" fmla="*/ 700647 h 761572"/>
                <a:gd name="connsiteX22" fmla="*/ 79820 w 112128"/>
                <a:gd name="connsiteY22" fmla="*/ 761573 h 76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128" h="761572">
                  <a:moveTo>
                    <a:pt x="79820" y="761573"/>
                  </a:moveTo>
                  <a:lnTo>
                    <a:pt x="0" y="761573"/>
                  </a:lnTo>
                  <a:cubicBezTo>
                    <a:pt x="0" y="714927"/>
                    <a:pt x="10453" y="690176"/>
                    <a:pt x="19005" y="670184"/>
                  </a:cubicBezTo>
                  <a:cubicBezTo>
                    <a:pt x="26607" y="653049"/>
                    <a:pt x="32308" y="639721"/>
                    <a:pt x="32308" y="609258"/>
                  </a:cubicBezTo>
                  <a:cubicBezTo>
                    <a:pt x="32308" y="578796"/>
                    <a:pt x="26607" y="565468"/>
                    <a:pt x="19005" y="548333"/>
                  </a:cubicBezTo>
                  <a:cubicBezTo>
                    <a:pt x="10453" y="528341"/>
                    <a:pt x="0" y="502638"/>
                    <a:pt x="0" y="456944"/>
                  </a:cubicBezTo>
                  <a:cubicBezTo>
                    <a:pt x="0" y="411249"/>
                    <a:pt x="10453" y="385546"/>
                    <a:pt x="19005" y="365555"/>
                  </a:cubicBezTo>
                  <a:cubicBezTo>
                    <a:pt x="26607" y="348420"/>
                    <a:pt x="32308" y="335092"/>
                    <a:pt x="32308" y="304629"/>
                  </a:cubicBezTo>
                  <a:cubicBezTo>
                    <a:pt x="32308" y="274166"/>
                    <a:pt x="26607" y="260839"/>
                    <a:pt x="19005" y="243703"/>
                  </a:cubicBezTo>
                  <a:cubicBezTo>
                    <a:pt x="10453" y="223712"/>
                    <a:pt x="0" y="198009"/>
                    <a:pt x="0" y="152315"/>
                  </a:cubicBezTo>
                  <a:cubicBezTo>
                    <a:pt x="0" y="106620"/>
                    <a:pt x="10453" y="80917"/>
                    <a:pt x="19005" y="60926"/>
                  </a:cubicBezTo>
                  <a:cubicBezTo>
                    <a:pt x="26607" y="43790"/>
                    <a:pt x="32308" y="30463"/>
                    <a:pt x="32308" y="0"/>
                  </a:cubicBezTo>
                  <a:lnTo>
                    <a:pt x="112128" y="0"/>
                  </a:lnTo>
                  <a:cubicBezTo>
                    <a:pt x="112128" y="46646"/>
                    <a:pt x="101675" y="71397"/>
                    <a:pt x="93123" y="91389"/>
                  </a:cubicBezTo>
                  <a:cubicBezTo>
                    <a:pt x="85521" y="108524"/>
                    <a:pt x="79820" y="121852"/>
                    <a:pt x="79820" y="152315"/>
                  </a:cubicBezTo>
                  <a:cubicBezTo>
                    <a:pt x="79820" y="182778"/>
                    <a:pt x="85521" y="196105"/>
                    <a:pt x="93123" y="213240"/>
                  </a:cubicBezTo>
                  <a:cubicBezTo>
                    <a:pt x="101675" y="233232"/>
                    <a:pt x="112128" y="258935"/>
                    <a:pt x="112128" y="304629"/>
                  </a:cubicBezTo>
                  <a:cubicBezTo>
                    <a:pt x="112128" y="350324"/>
                    <a:pt x="101675" y="376027"/>
                    <a:pt x="93123" y="396018"/>
                  </a:cubicBezTo>
                  <a:cubicBezTo>
                    <a:pt x="85521" y="413153"/>
                    <a:pt x="79820" y="426481"/>
                    <a:pt x="79820" y="456944"/>
                  </a:cubicBezTo>
                  <a:cubicBezTo>
                    <a:pt x="79820" y="487407"/>
                    <a:pt x="85521" y="500734"/>
                    <a:pt x="93123" y="517870"/>
                  </a:cubicBezTo>
                  <a:cubicBezTo>
                    <a:pt x="101675" y="537861"/>
                    <a:pt x="112128" y="563564"/>
                    <a:pt x="112128" y="609258"/>
                  </a:cubicBezTo>
                  <a:cubicBezTo>
                    <a:pt x="112128" y="654953"/>
                    <a:pt x="101675" y="680656"/>
                    <a:pt x="93123" y="700647"/>
                  </a:cubicBezTo>
                  <a:cubicBezTo>
                    <a:pt x="85521" y="717783"/>
                    <a:pt x="79820" y="731110"/>
                    <a:pt x="79820" y="761573"/>
                  </a:cubicBez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85632CE-7F13-DD84-EEC1-0EA4171BFDAC}"/>
                </a:ext>
              </a:extLst>
            </p:cNvPr>
            <p:cNvSpPr/>
            <p:nvPr/>
          </p:nvSpPr>
          <p:spPr>
            <a:xfrm>
              <a:off x="3638251" y="4517695"/>
              <a:ext cx="250862" cy="251319"/>
            </a:xfrm>
            <a:custGeom>
              <a:avLst/>
              <a:gdLst>
                <a:gd name="connsiteX0" fmla="*/ 250863 w 250862"/>
                <a:gd name="connsiteY0" fmla="*/ 125660 h 251319"/>
                <a:gd name="connsiteX1" fmla="*/ 125431 w 250862"/>
                <a:gd name="connsiteY1" fmla="*/ 251319 h 251319"/>
                <a:gd name="connsiteX2" fmla="*/ 0 w 250862"/>
                <a:gd name="connsiteY2" fmla="*/ 125660 h 251319"/>
                <a:gd name="connsiteX3" fmla="*/ 125431 w 250862"/>
                <a:gd name="connsiteY3" fmla="*/ 0 h 251319"/>
                <a:gd name="connsiteX4" fmla="*/ 250863 w 250862"/>
                <a:gd name="connsiteY4" fmla="*/ 125660 h 2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62" h="251319">
                  <a:moveTo>
                    <a:pt x="250863" y="125660"/>
                  </a:moveTo>
                  <a:cubicBezTo>
                    <a:pt x="250863" y="195059"/>
                    <a:pt x="194705" y="251319"/>
                    <a:pt x="125431" y="251319"/>
                  </a:cubicBezTo>
                  <a:cubicBezTo>
                    <a:pt x="56158" y="251319"/>
                    <a:pt x="0" y="195059"/>
                    <a:pt x="0" y="125660"/>
                  </a:cubicBezTo>
                  <a:cubicBezTo>
                    <a:pt x="0" y="56260"/>
                    <a:pt x="56158" y="0"/>
                    <a:pt x="125431" y="0"/>
                  </a:cubicBezTo>
                  <a:cubicBezTo>
                    <a:pt x="194705" y="0"/>
                    <a:pt x="250863" y="56260"/>
                    <a:pt x="250863" y="125660"/>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3967080779"/>
      </p:ext>
    </p:extLst>
  </p:cSld>
  <p:clrMapOvr>
    <a:masterClrMapping/>
  </p:clrMapOvr>
</p:sld>
</file>

<file path=ppt/slides/slide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2A7E9C-4380-E2A2-0905-EF0C389A2255}"/>
              </a:ext>
            </a:extLst>
          </p:cNvPr>
          <p:cNvSpPr>
            <a:spLocks noGrp="1"/>
          </p:cNvSpPr>
          <p:nvPr>
            <p:ph type="body" sz="quarter" idx="18"/>
          </p:nvPr>
        </p:nvSpPr>
        <p:spPr>
          <a:xfrm>
            <a:off x="736781" y="2154454"/>
            <a:ext cx="4867011" cy="3666574"/>
          </a:xfrm>
        </p:spPr>
        <p:txBody>
          <a:bodyPr/>
          <a:lstStyle/>
          <a:p>
            <a:pPr marL="0" indent="0"/>
            <a:r>
              <a:rPr lang="en-US" dirty="0"/>
              <a:t>Historier om mad påvirker folks opfattelse af, hvad mad betyder, og hvorfor den er vigtig. Disse fortællinger omfatter historier om oprindelse, produktionsmetoder, kulturelle traditioner og etiske værdier. Gennem fortællinger fremstilles mad ofte som mere end blot et produkt, idet den knyttes til forestillinger om kvalitet, ansvarlighed og identitet.</a:t>
            </a:r>
          </a:p>
          <a:p>
            <a:pPr marL="0" indent="0"/>
            <a:r>
              <a:rPr lang="en-US" dirty="0"/>
              <a:t>Fortællinger om mad former værdier ved at:</a:t>
            </a:r>
          </a:p>
          <a:p>
            <a:endParaRPr lang="en-IE" dirty="0"/>
          </a:p>
        </p:txBody>
      </p:sp>
      <p:sp>
        <p:nvSpPr>
          <p:cNvPr id="3" name="Text Placeholder 2">
            <a:extLst>
              <a:ext uri="{FF2B5EF4-FFF2-40B4-BE49-F238E27FC236}">
                <a16:creationId xmlns:a16="http://schemas.microsoft.com/office/drawing/2014/main" id="{99A3A943-B5E0-3166-4B58-26EDACB544F0}"/>
              </a:ext>
            </a:extLst>
          </p:cNvPr>
          <p:cNvSpPr>
            <a:spLocks noGrp="1"/>
          </p:cNvSpPr>
          <p:nvPr>
            <p:ph type="body" sz="quarter" idx="16"/>
          </p:nvPr>
        </p:nvSpPr>
        <p:spPr/>
        <p:txBody>
          <a:bodyPr/>
          <a:lstStyle/>
          <a:p>
            <a:r>
              <a:rPr lang="en-US" dirty="0"/>
              <a:t>Hvordan madhistorier former værdier</a:t>
            </a:r>
            <a:endParaRPr lang="en-IE" dirty="0"/>
          </a:p>
        </p:txBody>
      </p:sp>
      <p:sp>
        <p:nvSpPr>
          <p:cNvPr id="5" name="Freeform 1">
            <a:extLst>
              <a:ext uri="{FF2B5EF4-FFF2-40B4-BE49-F238E27FC236}">
                <a16:creationId xmlns:a16="http://schemas.microsoft.com/office/drawing/2014/main" id="{0DC45A51-9B52-F198-4141-B9D1BEEC1929}"/>
              </a:ext>
            </a:extLst>
          </p:cNvPr>
          <p:cNvSpPr>
            <a:spLocks noChangeArrowheads="1"/>
          </p:cNvSpPr>
          <p:nvPr/>
        </p:nvSpPr>
        <p:spPr bwMode="auto">
          <a:xfrm>
            <a:off x="8409117" y="633657"/>
            <a:ext cx="2896067" cy="1157474"/>
          </a:xfrm>
          <a:custGeom>
            <a:avLst/>
            <a:gdLst>
              <a:gd name="T0" fmla="*/ 4955 w 5364"/>
              <a:gd name="T1" fmla="*/ 2141 h 2142"/>
              <a:gd name="T2" fmla="*/ 0 w 5364"/>
              <a:gd name="T3" fmla="*/ 2141 h 2142"/>
              <a:gd name="T4" fmla="*/ 0 w 5364"/>
              <a:gd name="T5" fmla="*/ 0 h 2142"/>
              <a:gd name="T6" fmla="*/ 4955 w 5364"/>
              <a:gd name="T7" fmla="*/ 0 h 2142"/>
              <a:gd name="T8" fmla="*/ 5363 w 5364"/>
              <a:gd name="T9" fmla="*/ 1030 h 2142"/>
              <a:gd name="T10" fmla="*/ 4955 w 5364"/>
              <a:gd name="T11" fmla="*/ 2141 h 2142"/>
            </a:gdLst>
            <a:ahLst/>
            <a:cxnLst>
              <a:cxn ang="0">
                <a:pos x="T0" y="T1"/>
              </a:cxn>
              <a:cxn ang="0">
                <a:pos x="T2" y="T3"/>
              </a:cxn>
              <a:cxn ang="0">
                <a:pos x="T4" y="T5"/>
              </a:cxn>
              <a:cxn ang="0">
                <a:pos x="T6" y="T7"/>
              </a:cxn>
              <a:cxn ang="0">
                <a:pos x="T8" y="T9"/>
              </a:cxn>
              <a:cxn ang="0">
                <a:pos x="T10" y="T11"/>
              </a:cxn>
            </a:cxnLst>
            <a:rect l="0" t="0" r="r" b="b"/>
            <a:pathLst>
              <a:path w="5364" h="2142">
                <a:moveTo>
                  <a:pt x="4955" y="2141"/>
                </a:moveTo>
                <a:lnTo>
                  <a:pt x="0" y="2141"/>
                </a:lnTo>
                <a:lnTo>
                  <a:pt x="0" y="0"/>
                </a:lnTo>
                <a:lnTo>
                  <a:pt x="4955" y="0"/>
                </a:lnTo>
                <a:lnTo>
                  <a:pt x="5363" y="1030"/>
                </a:lnTo>
                <a:lnTo>
                  <a:pt x="4955" y="2141"/>
                </a:lnTo>
              </a:path>
            </a:pathLst>
          </a:custGeom>
          <a:solidFill>
            <a:srgbClr val="7473B6"/>
          </a:solidFill>
          <a:ln>
            <a:noFill/>
          </a:ln>
          <a:effectLst/>
        </p:spPr>
        <p:txBody>
          <a:bodyPr wrap="none" anchor="ctr"/>
          <a:lstStyle/>
          <a:p>
            <a:endParaRPr lang="en-US" sz="900"/>
          </a:p>
        </p:txBody>
      </p:sp>
      <p:sp>
        <p:nvSpPr>
          <p:cNvPr id="6" name="Freeform 245">
            <a:extLst>
              <a:ext uri="{FF2B5EF4-FFF2-40B4-BE49-F238E27FC236}">
                <a16:creationId xmlns:a16="http://schemas.microsoft.com/office/drawing/2014/main" id="{EAB8FFA3-048F-2032-925F-DE4822863680}"/>
              </a:ext>
            </a:extLst>
          </p:cNvPr>
          <p:cNvSpPr>
            <a:spLocks noChangeArrowheads="1"/>
          </p:cNvSpPr>
          <p:nvPr/>
        </p:nvSpPr>
        <p:spPr bwMode="auto">
          <a:xfrm>
            <a:off x="7516005" y="490759"/>
            <a:ext cx="1462323" cy="1433744"/>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F26F46"/>
          </a:solidFill>
          <a:ln>
            <a:noFill/>
          </a:ln>
          <a:effectLst/>
        </p:spPr>
        <p:txBody>
          <a:bodyPr wrap="none" anchor="ctr"/>
          <a:lstStyle/>
          <a:p>
            <a:endParaRPr lang="en-US" sz="900"/>
          </a:p>
        </p:txBody>
      </p:sp>
      <p:sp>
        <p:nvSpPr>
          <p:cNvPr id="7" name="Freeform 246">
            <a:extLst>
              <a:ext uri="{FF2B5EF4-FFF2-40B4-BE49-F238E27FC236}">
                <a16:creationId xmlns:a16="http://schemas.microsoft.com/office/drawing/2014/main" id="{FD41B49D-9FF5-8DCE-7980-BF31419A5263}"/>
              </a:ext>
            </a:extLst>
          </p:cNvPr>
          <p:cNvSpPr>
            <a:spLocks noChangeArrowheads="1"/>
          </p:cNvSpPr>
          <p:nvPr/>
        </p:nvSpPr>
        <p:spPr bwMode="auto">
          <a:xfrm>
            <a:off x="6737210" y="2053111"/>
            <a:ext cx="2896067" cy="1157474"/>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ECC0DA"/>
          </a:solidFill>
          <a:ln>
            <a:noFill/>
          </a:ln>
          <a:effectLst/>
        </p:spPr>
        <p:txBody>
          <a:bodyPr wrap="none" anchor="ctr"/>
          <a:lstStyle/>
          <a:p>
            <a:endParaRPr lang="en-US" sz="900" dirty="0"/>
          </a:p>
        </p:txBody>
      </p:sp>
      <p:sp>
        <p:nvSpPr>
          <p:cNvPr id="8" name="Freeform 247">
            <a:extLst>
              <a:ext uri="{FF2B5EF4-FFF2-40B4-BE49-F238E27FC236}">
                <a16:creationId xmlns:a16="http://schemas.microsoft.com/office/drawing/2014/main" id="{979A438F-F397-48A4-C951-FE8AE7E2FC86}"/>
              </a:ext>
            </a:extLst>
          </p:cNvPr>
          <p:cNvSpPr>
            <a:spLocks noChangeArrowheads="1"/>
          </p:cNvSpPr>
          <p:nvPr/>
        </p:nvSpPr>
        <p:spPr bwMode="auto">
          <a:xfrm>
            <a:off x="5844098" y="1910213"/>
            <a:ext cx="1459941" cy="1433744"/>
          </a:xfrm>
          <a:custGeom>
            <a:avLst/>
            <a:gdLst>
              <a:gd name="T0" fmla="*/ 2704 w 2705"/>
              <a:gd name="T1" fmla="*/ 2652 h 2653"/>
              <a:gd name="T2" fmla="*/ 0 w 2705"/>
              <a:gd name="T3" fmla="*/ 2652 h 2653"/>
              <a:gd name="T4" fmla="*/ 0 w 2705"/>
              <a:gd name="T5" fmla="*/ 0 h 2653"/>
              <a:gd name="T6" fmla="*/ 2704 w 2705"/>
              <a:gd name="T7" fmla="*/ 0 h 2653"/>
              <a:gd name="T8" fmla="*/ 2354 w 2705"/>
              <a:gd name="T9" fmla="*/ 1338 h 2653"/>
              <a:gd name="T10" fmla="*/ 2704 w 2705"/>
              <a:gd name="T11" fmla="*/ 2652 h 2653"/>
            </a:gdLst>
            <a:ahLst/>
            <a:cxnLst>
              <a:cxn ang="0">
                <a:pos x="T0" y="T1"/>
              </a:cxn>
              <a:cxn ang="0">
                <a:pos x="T2" y="T3"/>
              </a:cxn>
              <a:cxn ang="0">
                <a:pos x="T4" y="T5"/>
              </a:cxn>
              <a:cxn ang="0">
                <a:pos x="T6" y="T7"/>
              </a:cxn>
              <a:cxn ang="0">
                <a:pos x="T8" y="T9"/>
              </a:cxn>
              <a:cxn ang="0">
                <a:pos x="T10" y="T11"/>
              </a:cxn>
            </a:cxnLst>
            <a:rect l="0" t="0" r="r" b="b"/>
            <a:pathLst>
              <a:path w="2705" h="2653">
                <a:moveTo>
                  <a:pt x="2704" y="2652"/>
                </a:moveTo>
                <a:lnTo>
                  <a:pt x="0" y="2652"/>
                </a:lnTo>
                <a:lnTo>
                  <a:pt x="0" y="0"/>
                </a:lnTo>
                <a:lnTo>
                  <a:pt x="2704" y="0"/>
                </a:lnTo>
                <a:lnTo>
                  <a:pt x="2354" y="1338"/>
                </a:lnTo>
                <a:lnTo>
                  <a:pt x="2704" y="2652"/>
                </a:lnTo>
              </a:path>
            </a:pathLst>
          </a:custGeom>
          <a:solidFill>
            <a:srgbClr val="F26F46"/>
          </a:solidFill>
          <a:ln>
            <a:noFill/>
          </a:ln>
          <a:effectLst/>
        </p:spPr>
        <p:txBody>
          <a:bodyPr wrap="none" anchor="ctr"/>
          <a:lstStyle/>
          <a:p>
            <a:endParaRPr lang="en-US" sz="900"/>
          </a:p>
        </p:txBody>
      </p:sp>
      <p:sp>
        <p:nvSpPr>
          <p:cNvPr id="9" name="Freeform 248">
            <a:extLst>
              <a:ext uri="{FF2B5EF4-FFF2-40B4-BE49-F238E27FC236}">
                <a16:creationId xmlns:a16="http://schemas.microsoft.com/office/drawing/2014/main" id="{82055556-50B2-89B6-44FC-E3E776A0C7AD}"/>
              </a:ext>
            </a:extLst>
          </p:cNvPr>
          <p:cNvSpPr>
            <a:spLocks noChangeArrowheads="1"/>
          </p:cNvSpPr>
          <p:nvPr/>
        </p:nvSpPr>
        <p:spPr bwMode="auto">
          <a:xfrm>
            <a:off x="8409117" y="3451129"/>
            <a:ext cx="2896067" cy="1157474"/>
          </a:xfrm>
          <a:custGeom>
            <a:avLst/>
            <a:gdLst>
              <a:gd name="T0" fmla="*/ 4955 w 5364"/>
              <a:gd name="T1" fmla="*/ 2142 h 2143"/>
              <a:gd name="T2" fmla="*/ 0 w 5364"/>
              <a:gd name="T3" fmla="*/ 2142 h 2143"/>
              <a:gd name="T4" fmla="*/ 0 w 5364"/>
              <a:gd name="T5" fmla="*/ 0 h 2143"/>
              <a:gd name="T6" fmla="*/ 4955 w 5364"/>
              <a:gd name="T7" fmla="*/ 0 h 2143"/>
              <a:gd name="T8" fmla="*/ 5363 w 5364"/>
              <a:gd name="T9" fmla="*/ 1031 h 2143"/>
              <a:gd name="T10" fmla="*/ 4955 w 5364"/>
              <a:gd name="T11" fmla="*/ 2142 h 2143"/>
            </a:gdLst>
            <a:ahLst/>
            <a:cxnLst>
              <a:cxn ang="0">
                <a:pos x="T0" y="T1"/>
              </a:cxn>
              <a:cxn ang="0">
                <a:pos x="T2" y="T3"/>
              </a:cxn>
              <a:cxn ang="0">
                <a:pos x="T4" y="T5"/>
              </a:cxn>
              <a:cxn ang="0">
                <a:pos x="T6" y="T7"/>
              </a:cxn>
              <a:cxn ang="0">
                <a:pos x="T8" y="T9"/>
              </a:cxn>
              <a:cxn ang="0">
                <a:pos x="T10" y="T11"/>
              </a:cxn>
            </a:cxnLst>
            <a:rect l="0" t="0" r="r" b="b"/>
            <a:pathLst>
              <a:path w="5364" h="2143">
                <a:moveTo>
                  <a:pt x="4955" y="2142"/>
                </a:moveTo>
                <a:lnTo>
                  <a:pt x="0" y="2142"/>
                </a:lnTo>
                <a:lnTo>
                  <a:pt x="0" y="0"/>
                </a:lnTo>
                <a:lnTo>
                  <a:pt x="4955" y="0"/>
                </a:lnTo>
                <a:lnTo>
                  <a:pt x="5363" y="1031"/>
                </a:lnTo>
                <a:lnTo>
                  <a:pt x="4955" y="2142"/>
                </a:lnTo>
              </a:path>
            </a:pathLst>
          </a:custGeom>
          <a:solidFill>
            <a:srgbClr val="292668"/>
          </a:solidFill>
          <a:ln>
            <a:noFill/>
          </a:ln>
          <a:effectLst/>
        </p:spPr>
        <p:txBody>
          <a:bodyPr wrap="none" anchor="ctr"/>
          <a:lstStyle/>
          <a:p>
            <a:endParaRPr lang="en-US" sz="900"/>
          </a:p>
        </p:txBody>
      </p:sp>
      <p:sp>
        <p:nvSpPr>
          <p:cNvPr id="10" name="Freeform 249">
            <a:extLst>
              <a:ext uri="{FF2B5EF4-FFF2-40B4-BE49-F238E27FC236}">
                <a16:creationId xmlns:a16="http://schemas.microsoft.com/office/drawing/2014/main" id="{42DD2913-7F5D-D5EF-9F98-0DC22C5EC51B}"/>
              </a:ext>
            </a:extLst>
          </p:cNvPr>
          <p:cNvSpPr>
            <a:spLocks noChangeArrowheads="1"/>
          </p:cNvSpPr>
          <p:nvPr/>
        </p:nvSpPr>
        <p:spPr bwMode="auto">
          <a:xfrm>
            <a:off x="7516005" y="3308231"/>
            <a:ext cx="1462323" cy="1433744"/>
          </a:xfrm>
          <a:custGeom>
            <a:avLst/>
            <a:gdLst>
              <a:gd name="T0" fmla="*/ 2705 w 2706"/>
              <a:gd name="T1" fmla="*/ 2652 h 2653"/>
              <a:gd name="T2" fmla="*/ 0 w 2706"/>
              <a:gd name="T3" fmla="*/ 2652 h 2653"/>
              <a:gd name="T4" fmla="*/ 0 w 2706"/>
              <a:gd name="T5" fmla="*/ 0 h 2653"/>
              <a:gd name="T6" fmla="*/ 2705 w 2706"/>
              <a:gd name="T7" fmla="*/ 0 h 2653"/>
              <a:gd name="T8" fmla="*/ 2353 w 2706"/>
              <a:gd name="T9" fmla="*/ 1337 h 2653"/>
              <a:gd name="T10" fmla="*/ 2705 w 2706"/>
              <a:gd name="T11" fmla="*/ 2652 h 2653"/>
            </a:gdLst>
            <a:ahLst/>
            <a:cxnLst>
              <a:cxn ang="0">
                <a:pos x="T0" y="T1"/>
              </a:cxn>
              <a:cxn ang="0">
                <a:pos x="T2" y="T3"/>
              </a:cxn>
              <a:cxn ang="0">
                <a:pos x="T4" y="T5"/>
              </a:cxn>
              <a:cxn ang="0">
                <a:pos x="T6" y="T7"/>
              </a:cxn>
              <a:cxn ang="0">
                <a:pos x="T8" y="T9"/>
              </a:cxn>
              <a:cxn ang="0">
                <a:pos x="T10" y="T11"/>
              </a:cxn>
            </a:cxnLst>
            <a:rect l="0" t="0" r="r" b="b"/>
            <a:pathLst>
              <a:path w="2706" h="2653">
                <a:moveTo>
                  <a:pt x="2705" y="2652"/>
                </a:moveTo>
                <a:lnTo>
                  <a:pt x="0" y="2652"/>
                </a:lnTo>
                <a:lnTo>
                  <a:pt x="0" y="0"/>
                </a:lnTo>
                <a:lnTo>
                  <a:pt x="2705" y="0"/>
                </a:lnTo>
                <a:lnTo>
                  <a:pt x="2353" y="1337"/>
                </a:lnTo>
                <a:lnTo>
                  <a:pt x="2705" y="2652"/>
                </a:lnTo>
              </a:path>
            </a:pathLst>
          </a:custGeom>
          <a:solidFill>
            <a:srgbClr val="F26F46"/>
          </a:solidFill>
          <a:ln>
            <a:noFill/>
          </a:ln>
          <a:effectLst/>
        </p:spPr>
        <p:txBody>
          <a:bodyPr wrap="none" anchor="ctr"/>
          <a:lstStyle/>
          <a:p>
            <a:endParaRPr lang="en-US" sz="900"/>
          </a:p>
        </p:txBody>
      </p:sp>
      <p:sp>
        <p:nvSpPr>
          <p:cNvPr id="11" name="Freeform 250">
            <a:extLst>
              <a:ext uri="{FF2B5EF4-FFF2-40B4-BE49-F238E27FC236}">
                <a16:creationId xmlns:a16="http://schemas.microsoft.com/office/drawing/2014/main" id="{489C5953-F0BF-9C7D-451C-F6E211DAFFA1}"/>
              </a:ext>
            </a:extLst>
          </p:cNvPr>
          <p:cNvSpPr>
            <a:spLocks noChangeArrowheads="1"/>
          </p:cNvSpPr>
          <p:nvPr/>
        </p:nvSpPr>
        <p:spPr bwMode="auto">
          <a:xfrm>
            <a:off x="6822074" y="4849147"/>
            <a:ext cx="2896067" cy="1157474"/>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55854D"/>
          </a:solidFill>
          <a:ln>
            <a:noFill/>
          </a:ln>
          <a:effectLst/>
        </p:spPr>
        <p:txBody>
          <a:bodyPr wrap="none" anchor="ctr"/>
          <a:lstStyle/>
          <a:p>
            <a:endParaRPr lang="en-US" sz="900"/>
          </a:p>
        </p:txBody>
      </p:sp>
      <p:sp>
        <p:nvSpPr>
          <p:cNvPr id="12" name="Freeform 251">
            <a:extLst>
              <a:ext uri="{FF2B5EF4-FFF2-40B4-BE49-F238E27FC236}">
                <a16:creationId xmlns:a16="http://schemas.microsoft.com/office/drawing/2014/main" id="{160F2D39-51EE-E3DA-F09D-CFAC5C10A645}"/>
              </a:ext>
            </a:extLst>
          </p:cNvPr>
          <p:cNvSpPr>
            <a:spLocks noChangeArrowheads="1"/>
          </p:cNvSpPr>
          <p:nvPr/>
        </p:nvSpPr>
        <p:spPr bwMode="auto">
          <a:xfrm>
            <a:off x="5844098" y="4727685"/>
            <a:ext cx="1459941" cy="1433744"/>
          </a:xfrm>
          <a:custGeom>
            <a:avLst/>
            <a:gdLst>
              <a:gd name="T0" fmla="*/ 2704 w 2705"/>
              <a:gd name="T1" fmla="*/ 2652 h 2653"/>
              <a:gd name="T2" fmla="*/ 0 w 2705"/>
              <a:gd name="T3" fmla="*/ 2652 h 2653"/>
              <a:gd name="T4" fmla="*/ 0 w 2705"/>
              <a:gd name="T5" fmla="*/ 0 h 2653"/>
              <a:gd name="T6" fmla="*/ 2704 w 2705"/>
              <a:gd name="T7" fmla="*/ 0 h 2653"/>
              <a:gd name="T8" fmla="*/ 2354 w 2705"/>
              <a:gd name="T9" fmla="*/ 1338 h 2653"/>
              <a:gd name="T10" fmla="*/ 2704 w 2705"/>
              <a:gd name="T11" fmla="*/ 2652 h 2653"/>
            </a:gdLst>
            <a:ahLst/>
            <a:cxnLst>
              <a:cxn ang="0">
                <a:pos x="T0" y="T1"/>
              </a:cxn>
              <a:cxn ang="0">
                <a:pos x="T2" y="T3"/>
              </a:cxn>
              <a:cxn ang="0">
                <a:pos x="T4" y="T5"/>
              </a:cxn>
              <a:cxn ang="0">
                <a:pos x="T6" y="T7"/>
              </a:cxn>
              <a:cxn ang="0">
                <a:pos x="T8" y="T9"/>
              </a:cxn>
              <a:cxn ang="0">
                <a:pos x="T10" y="T11"/>
              </a:cxn>
            </a:cxnLst>
            <a:rect l="0" t="0" r="r" b="b"/>
            <a:pathLst>
              <a:path w="2705" h="2653">
                <a:moveTo>
                  <a:pt x="2704" y="2652"/>
                </a:moveTo>
                <a:lnTo>
                  <a:pt x="0" y="2652"/>
                </a:lnTo>
                <a:lnTo>
                  <a:pt x="0" y="0"/>
                </a:lnTo>
                <a:lnTo>
                  <a:pt x="2704" y="0"/>
                </a:lnTo>
                <a:lnTo>
                  <a:pt x="2354" y="1338"/>
                </a:lnTo>
                <a:lnTo>
                  <a:pt x="2704" y="2652"/>
                </a:lnTo>
              </a:path>
            </a:pathLst>
          </a:custGeom>
          <a:solidFill>
            <a:srgbClr val="F26F46"/>
          </a:solidFill>
          <a:ln>
            <a:noFill/>
          </a:ln>
          <a:effectLst/>
        </p:spPr>
        <p:txBody>
          <a:bodyPr wrap="none" anchor="ctr"/>
          <a:lstStyle/>
          <a:p>
            <a:endParaRPr lang="en-US" sz="900"/>
          </a:p>
        </p:txBody>
      </p:sp>
      <p:sp>
        <p:nvSpPr>
          <p:cNvPr id="13" name="CuadroTexto 553">
            <a:extLst>
              <a:ext uri="{FF2B5EF4-FFF2-40B4-BE49-F238E27FC236}">
                <a16:creationId xmlns:a16="http://schemas.microsoft.com/office/drawing/2014/main" id="{7217FA33-00CE-C158-FBDC-C2889A681F2F}"/>
              </a:ext>
            </a:extLst>
          </p:cNvPr>
          <p:cNvSpPr txBox="1"/>
          <p:nvPr/>
        </p:nvSpPr>
        <p:spPr>
          <a:xfrm>
            <a:off x="8858257" y="738374"/>
            <a:ext cx="2466886" cy="923330"/>
          </a:xfrm>
          <a:prstGeom prst="rect">
            <a:avLst/>
          </a:prstGeom>
          <a:noFill/>
        </p:spPr>
        <p:txBody>
          <a:bodyPr wrap="square" rtlCol="0" anchor="ctr">
            <a:spAutoFit/>
          </a:bodyPr>
          <a:lstStyle/>
          <a:p>
            <a:pPr algn="ctr"/>
            <a:r>
              <a:rPr lang="en-US" b="1" dirty="0">
                <a:solidFill>
                  <a:schemeClr val="bg1"/>
                </a:solidFill>
              </a:rPr>
              <a:t>Fremhæve traditioner, arv og kulturel kontinuitet</a:t>
            </a:r>
          </a:p>
        </p:txBody>
      </p:sp>
      <p:sp>
        <p:nvSpPr>
          <p:cNvPr id="14" name="CuadroTexto 555">
            <a:extLst>
              <a:ext uri="{FF2B5EF4-FFF2-40B4-BE49-F238E27FC236}">
                <a16:creationId xmlns:a16="http://schemas.microsoft.com/office/drawing/2014/main" id="{C6D15B36-4577-237D-CB5D-34ADDE4B0BBC}"/>
              </a:ext>
            </a:extLst>
          </p:cNvPr>
          <p:cNvSpPr txBox="1"/>
          <p:nvPr/>
        </p:nvSpPr>
        <p:spPr>
          <a:xfrm>
            <a:off x="7010689" y="2023245"/>
            <a:ext cx="2483557" cy="1200329"/>
          </a:xfrm>
          <a:prstGeom prst="rect">
            <a:avLst/>
          </a:prstGeom>
          <a:noFill/>
        </p:spPr>
        <p:txBody>
          <a:bodyPr wrap="square" rtlCol="0">
            <a:spAutoFit/>
          </a:bodyPr>
          <a:lstStyle/>
          <a:p>
            <a:pPr algn="ctr"/>
            <a:r>
              <a:rPr lang="en-US" b="1" dirty="0">
                <a:solidFill>
                  <a:schemeClr val="bg1"/>
                </a:solidFill>
                <a:latin typeface="Calibri" panose="020F0502020204030204" pitchFamily="34" charset="0"/>
                <a:ea typeface="Lato" charset="0"/>
                <a:cs typeface="Calibri" panose="020F0502020204030204" pitchFamily="34" charset="0"/>
              </a:rPr>
              <a:t>Fremhæve bæredygtighed, miljøhensyn og biodiversitet</a:t>
            </a:r>
          </a:p>
        </p:txBody>
      </p:sp>
      <p:sp>
        <p:nvSpPr>
          <p:cNvPr id="15" name="CuadroTexto 557">
            <a:extLst>
              <a:ext uri="{FF2B5EF4-FFF2-40B4-BE49-F238E27FC236}">
                <a16:creationId xmlns:a16="http://schemas.microsoft.com/office/drawing/2014/main" id="{6D929FDB-2400-C19B-3DCC-AEE4FAADECB8}"/>
              </a:ext>
            </a:extLst>
          </p:cNvPr>
          <p:cNvSpPr txBox="1"/>
          <p:nvPr/>
        </p:nvSpPr>
        <p:spPr>
          <a:xfrm>
            <a:off x="8768313" y="3603467"/>
            <a:ext cx="2513093" cy="923330"/>
          </a:xfrm>
          <a:prstGeom prst="rect">
            <a:avLst/>
          </a:prstGeom>
          <a:noFill/>
        </p:spPr>
        <p:txBody>
          <a:bodyPr wrap="square" rtlCol="0">
            <a:spAutoFit/>
          </a:bodyPr>
          <a:lstStyle/>
          <a:p>
            <a:pPr algn="ctr"/>
            <a:r>
              <a:rPr lang="en-US" b="1" dirty="0">
                <a:solidFill>
                  <a:schemeClr val="bg1"/>
                </a:solidFill>
                <a:latin typeface="Calibri" panose="020F0502020204030204" pitchFamily="34" charset="0"/>
                <a:ea typeface="Lato" charset="0"/>
                <a:cs typeface="Calibri" panose="020F0502020204030204" pitchFamily="34" charset="0"/>
              </a:rPr>
              <a:t>Koble mad til sundhed, velvære og livsstilsvalg</a:t>
            </a:r>
          </a:p>
        </p:txBody>
      </p:sp>
      <p:sp>
        <p:nvSpPr>
          <p:cNvPr id="16" name="CuadroTexto 559">
            <a:extLst>
              <a:ext uri="{FF2B5EF4-FFF2-40B4-BE49-F238E27FC236}">
                <a16:creationId xmlns:a16="http://schemas.microsoft.com/office/drawing/2014/main" id="{D0319A58-E312-B08E-3669-618A3E799293}"/>
              </a:ext>
            </a:extLst>
          </p:cNvPr>
          <p:cNvSpPr txBox="1"/>
          <p:nvPr/>
        </p:nvSpPr>
        <p:spPr>
          <a:xfrm>
            <a:off x="6990619" y="4834755"/>
            <a:ext cx="2513094" cy="1200329"/>
          </a:xfrm>
          <a:prstGeom prst="rect">
            <a:avLst/>
          </a:prstGeom>
          <a:noFill/>
        </p:spPr>
        <p:txBody>
          <a:bodyPr wrap="square" rtlCol="0">
            <a:spAutoFit/>
          </a:bodyPr>
          <a:lstStyle/>
          <a:p>
            <a:pPr algn="ctr"/>
            <a:r>
              <a:rPr lang="en-US" b="1" dirty="0">
                <a:solidFill>
                  <a:schemeClr val="bg1"/>
                </a:solidFill>
                <a:latin typeface="Calibri" panose="020F0502020204030204" pitchFamily="34" charset="0"/>
                <a:ea typeface="Lato" charset="0"/>
                <a:cs typeface="Calibri" panose="020F0502020204030204" pitchFamily="34" charset="0"/>
              </a:rPr>
              <a:t>Skabe følelsesmæssige bånd gennem minder, steder og mennesker</a:t>
            </a:r>
          </a:p>
        </p:txBody>
      </p:sp>
      <p:grpSp>
        <p:nvGrpSpPr>
          <p:cNvPr id="17" name="Graphic 3">
            <a:extLst>
              <a:ext uri="{FF2B5EF4-FFF2-40B4-BE49-F238E27FC236}">
                <a16:creationId xmlns:a16="http://schemas.microsoft.com/office/drawing/2014/main" id="{C458C5EC-B082-0A91-4F82-BF8E4FF48F35}"/>
              </a:ext>
            </a:extLst>
          </p:cNvPr>
          <p:cNvGrpSpPr/>
          <p:nvPr/>
        </p:nvGrpSpPr>
        <p:grpSpPr>
          <a:xfrm>
            <a:off x="6092780" y="2154454"/>
            <a:ext cx="772300" cy="871495"/>
            <a:chOff x="4643578" y="432838"/>
            <a:chExt cx="1028134" cy="1160188"/>
          </a:xfrm>
          <a:solidFill>
            <a:schemeClr val="bg1"/>
          </a:solidFill>
        </p:grpSpPr>
        <p:sp>
          <p:nvSpPr>
            <p:cNvPr id="18" name="Freeform 1033">
              <a:extLst>
                <a:ext uri="{FF2B5EF4-FFF2-40B4-BE49-F238E27FC236}">
                  <a16:creationId xmlns:a16="http://schemas.microsoft.com/office/drawing/2014/main" id="{9C4DD7FD-3098-20AE-14C4-BBF057DAF463}"/>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7473B6"/>
            </a:solidFill>
            <a:ln w="27426" cap="flat">
              <a:noFill/>
              <a:prstDash val="solid"/>
              <a:miter/>
            </a:ln>
          </p:spPr>
          <p:txBody>
            <a:bodyPr rtlCol="0" anchor="ctr"/>
            <a:lstStyle/>
            <a:p>
              <a:endParaRPr lang="en-US" dirty="0"/>
            </a:p>
          </p:txBody>
        </p:sp>
        <p:grpSp>
          <p:nvGrpSpPr>
            <p:cNvPr id="19" name="Graphic 3">
              <a:extLst>
                <a:ext uri="{FF2B5EF4-FFF2-40B4-BE49-F238E27FC236}">
                  <a16:creationId xmlns:a16="http://schemas.microsoft.com/office/drawing/2014/main" id="{4D644D39-38B0-4ABB-24A9-7DE6E936DCD8}"/>
                </a:ext>
              </a:extLst>
            </p:cNvPr>
            <p:cNvGrpSpPr/>
            <p:nvPr/>
          </p:nvGrpSpPr>
          <p:grpSpPr>
            <a:xfrm>
              <a:off x="4643578" y="432838"/>
              <a:ext cx="1028134" cy="1160188"/>
              <a:chOff x="4643578" y="432838"/>
              <a:chExt cx="1028134" cy="1160188"/>
            </a:xfrm>
            <a:grpFill/>
          </p:grpSpPr>
          <p:sp>
            <p:nvSpPr>
              <p:cNvPr id="20" name="Freeform 1035">
                <a:extLst>
                  <a:ext uri="{FF2B5EF4-FFF2-40B4-BE49-F238E27FC236}">
                    <a16:creationId xmlns:a16="http://schemas.microsoft.com/office/drawing/2014/main" id="{A79D5C95-8B8B-4CFA-9BC1-BF99EF348D02}"/>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21" name="Graphic 3">
                <a:extLst>
                  <a:ext uri="{FF2B5EF4-FFF2-40B4-BE49-F238E27FC236}">
                    <a16:creationId xmlns:a16="http://schemas.microsoft.com/office/drawing/2014/main" id="{03C8F230-D362-3EF7-55A7-F137E66ADF67}"/>
                  </a:ext>
                </a:extLst>
              </p:cNvPr>
              <p:cNvGrpSpPr/>
              <p:nvPr/>
            </p:nvGrpSpPr>
            <p:grpSpPr>
              <a:xfrm>
                <a:off x="4643578" y="432838"/>
                <a:ext cx="1028134" cy="1160188"/>
                <a:chOff x="4643578" y="432838"/>
                <a:chExt cx="1028134" cy="1160188"/>
              </a:xfrm>
              <a:grpFill/>
            </p:grpSpPr>
            <p:sp>
              <p:nvSpPr>
                <p:cNvPr id="22" name="Freeform 1037">
                  <a:extLst>
                    <a:ext uri="{FF2B5EF4-FFF2-40B4-BE49-F238E27FC236}">
                      <a16:creationId xmlns:a16="http://schemas.microsoft.com/office/drawing/2014/main" id="{D5E71D42-5F10-7558-289A-AA1445FDFEF4}"/>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23" name="Freeform 1038">
                  <a:extLst>
                    <a:ext uri="{FF2B5EF4-FFF2-40B4-BE49-F238E27FC236}">
                      <a16:creationId xmlns:a16="http://schemas.microsoft.com/office/drawing/2014/main" id="{6A64971D-DE69-1D0E-1633-B9454CDEDDDA}"/>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grpSp>
        <p:nvGrpSpPr>
          <p:cNvPr id="24" name="Graphic 3">
            <a:extLst>
              <a:ext uri="{FF2B5EF4-FFF2-40B4-BE49-F238E27FC236}">
                <a16:creationId xmlns:a16="http://schemas.microsoft.com/office/drawing/2014/main" id="{8CD80431-908A-D9B5-A370-1D13ECDE9625}"/>
              </a:ext>
            </a:extLst>
          </p:cNvPr>
          <p:cNvGrpSpPr/>
          <p:nvPr/>
        </p:nvGrpSpPr>
        <p:grpSpPr>
          <a:xfrm>
            <a:off x="7806886" y="3603467"/>
            <a:ext cx="837349" cy="785687"/>
            <a:chOff x="6615628" y="2116894"/>
            <a:chExt cx="1066935" cy="1001108"/>
          </a:xfrm>
          <a:solidFill>
            <a:schemeClr val="bg1"/>
          </a:solidFill>
        </p:grpSpPr>
        <p:sp>
          <p:nvSpPr>
            <p:cNvPr id="25" name="Freeform 1128">
              <a:extLst>
                <a:ext uri="{FF2B5EF4-FFF2-40B4-BE49-F238E27FC236}">
                  <a16:creationId xmlns:a16="http://schemas.microsoft.com/office/drawing/2014/main" id="{7EFCF4B2-FC1C-50C7-F248-6EBAF442E0A1}"/>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7473B6"/>
            </a:solidFill>
            <a:ln w="27426" cap="flat">
              <a:noFill/>
              <a:prstDash val="solid"/>
              <a:miter/>
            </a:ln>
          </p:spPr>
          <p:txBody>
            <a:bodyPr rtlCol="0" anchor="ctr"/>
            <a:lstStyle/>
            <a:p>
              <a:endParaRPr lang="en-US"/>
            </a:p>
          </p:txBody>
        </p:sp>
        <p:grpSp>
          <p:nvGrpSpPr>
            <p:cNvPr id="26" name="Graphic 3">
              <a:extLst>
                <a:ext uri="{FF2B5EF4-FFF2-40B4-BE49-F238E27FC236}">
                  <a16:creationId xmlns:a16="http://schemas.microsoft.com/office/drawing/2014/main" id="{650882EA-999B-62E8-8AE0-6DBE0EDB3515}"/>
                </a:ext>
              </a:extLst>
            </p:cNvPr>
            <p:cNvGrpSpPr/>
            <p:nvPr/>
          </p:nvGrpSpPr>
          <p:grpSpPr>
            <a:xfrm>
              <a:off x="6615628" y="2116894"/>
              <a:ext cx="1066935" cy="1001108"/>
              <a:chOff x="6615628" y="2116894"/>
              <a:chExt cx="1066935" cy="1001108"/>
            </a:xfrm>
            <a:grpFill/>
          </p:grpSpPr>
          <p:sp>
            <p:nvSpPr>
              <p:cNvPr id="27" name="Freeform 1130">
                <a:extLst>
                  <a:ext uri="{FF2B5EF4-FFF2-40B4-BE49-F238E27FC236}">
                    <a16:creationId xmlns:a16="http://schemas.microsoft.com/office/drawing/2014/main" id="{C5C3E0B6-3BCB-A62A-55DF-8CB28F7A1E12}"/>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28" name="Freeform 1131">
                <a:extLst>
                  <a:ext uri="{FF2B5EF4-FFF2-40B4-BE49-F238E27FC236}">
                    <a16:creationId xmlns:a16="http://schemas.microsoft.com/office/drawing/2014/main" id="{B2AFFE93-E1DE-E74D-8904-FB5274C06233}"/>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29" name="Freeform 1132">
                <a:extLst>
                  <a:ext uri="{FF2B5EF4-FFF2-40B4-BE49-F238E27FC236}">
                    <a16:creationId xmlns:a16="http://schemas.microsoft.com/office/drawing/2014/main" id="{3765C8EF-5EB4-BDEB-980D-CE33650FEAC9}"/>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30" name="Freeform 1133">
                <a:extLst>
                  <a:ext uri="{FF2B5EF4-FFF2-40B4-BE49-F238E27FC236}">
                    <a16:creationId xmlns:a16="http://schemas.microsoft.com/office/drawing/2014/main" id="{A112B032-7743-7F75-4D4D-C094CD8955FA}"/>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31" name="Freeform 1134">
                <a:extLst>
                  <a:ext uri="{FF2B5EF4-FFF2-40B4-BE49-F238E27FC236}">
                    <a16:creationId xmlns:a16="http://schemas.microsoft.com/office/drawing/2014/main" id="{9EC684F6-C321-B2CC-6BA4-B917EF2CC952}"/>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32" name="Freeform 1135">
                <a:extLst>
                  <a:ext uri="{FF2B5EF4-FFF2-40B4-BE49-F238E27FC236}">
                    <a16:creationId xmlns:a16="http://schemas.microsoft.com/office/drawing/2014/main" id="{688058AE-EB0C-496B-4971-B78B405B2B9B}"/>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33" name="Freeform 1136">
                <a:extLst>
                  <a:ext uri="{FF2B5EF4-FFF2-40B4-BE49-F238E27FC236}">
                    <a16:creationId xmlns:a16="http://schemas.microsoft.com/office/drawing/2014/main" id="{C87C7793-50F6-8588-6E52-28ED06B3548E}"/>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34" name="Freeform 1137">
                <a:extLst>
                  <a:ext uri="{FF2B5EF4-FFF2-40B4-BE49-F238E27FC236}">
                    <a16:creationId xmlns:a16="http://schemas.microsoft.com/office/drawing/2014/main" id="{A119F318-3E06-2CD2-3A0B-7388BA2F9381}"/>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35" name="Freeform 1138">
                <a:extLst>
                  <a:ext uri="{FF2B5EF4-FFF2-40B4-BE49-F238E27FC236}">
                    <a16:creationId xmlns:a16="http://schemas.microsoft.com/office/drawing/2014/main" id="{574DE8CC-4C27-3D9D-1E9D-24E3E549E73E}"/>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36" name="Freeform 1139">
                <a:extLst>
                  <a:ext uri="{FF2B5EF4-FFF2-40B4-BE49-F238E27FC236}">
                    <a16:creationId xmlns:a16="http://schemas.microsoft.com/office/drawing/2014/main" id="{941EF75B-E878-4E8B-5A66-C59907F3C41D}"/>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37" name="Freeform 1140">
                <a:extLst>
                  <a:ext uri="{FF2B5EF4-FFF2-40B4-BE49-F238E27FC236}">
                    <a16:creationId xmlns:a16="http://schemas.microsoft.com/office/drawing/2014/main" id="{70D89428-ED20-A4EA-8EA1-CAD3E1A27B2E}"/>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38" name="Freeform 1141">
                <a:extLst>
                  <a:ext uri="{FF2B5EF4-FFF2-40B4-BE49-F238E27FC236}">
                    <a16:creationId xmlns:a16="http://schemas.microsoft.com/office/drawing/2014/main" id="{9D1426D8-75AC-E427-3F77-7A0FC3BD3F8A}"/>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grpSp>
        <p:nvGrpSpPr>
          <p:cNvPr id="39" name="Group 38">
            <a:extLst>
              <a:ext uri="{FF2B5EF4-FFF2-40B4-BE49-F238E27FC236}">
                <a16:creationId xmlns:a16="http://schemas.microsoft.com/office/drawing/2014/main" id="{D69DED7C-E8D0-0429-8056-A9C176AD6176}"/>
              </a:ext>
            </a:extLst>
          </p:cNvPr>
          <p:cNvGrpSpPr/>
          <p:nvPr/>
        </p:nvGrpSpPr>
        <p:grpSpPr>
          <a:xfrm>
            <a:off x="7835486" y="897147"/>
            <a:ext cx="676288" cy="676171"/>
            <a:chOff x="3258209" y="1217582"/>
            <a:chExt cx="4712093" cy="4711281"/>
          </a:xfrm>
          <a:solidFill>
            <a:schemeClr val="bg1"/>
          </a:solidFill>
        </p:grpSpPr>
        <p:sp>
          <p:nvSpPr>
            <p:cNvPr id="40" name="Freeform 31">
              <a:extLst>
                <a:ext uri="{FF2B5EF4-FFF2-40B4-BE49-F238E27FC236}">
                  <a16:creationId xmlns:a16="http://schemas.microsoft.com/office/drawing/2014/main" id="{524C1F04-B820-5820-3816-BDBFDDDB6232}"/>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7473B6"/>
            </a:solidFill>
            <a:ln w="9514" cap="flat">
              <a:noFill/>
              <a:prstDash val="solid"/>
              <a:miter/>
            </a:ln>
          </p:spPr>
          <p:txBody>
            <a:bodyPr rtlCol="0" anchor="ctr"/>
            <a:lstStyle/>
            <a:p>
              <a:endParaRPr lang="en-US"/>
            </a:p>
          </p:txBody>
        </p:sp>
        <p:sp>
          <p:nvSpPr>
            <p:cNvPr id="41" name="Freeform 32">
              <a:extLst>
                <a:ext uri="{FF2B5EF4-FFF2-40B4-BE49-F238E27FC236}">
                  <a16:creationId xmlns:a16="http://schemas.microsoft.com/office/drawing/2014/main" id="{DA24CFD6-8E7A-185B-0A68-DB4406214DE5}"/>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7473B6"/>
            </a:solidFill>
            <a:ln w="9514" cap="flat">
              <a:noFill/>
              <a:prstDash val="solid"/>
              <a:miter/>
            </a:ln>
          </p:spPr>
          <p:txBody>
            <a:bodyPr rtlCol="0" anchor="ctr"/>
            <a:lstStyle/>
            <a:p>
              <a:endParaRPr lang="en-US" dirty="0"/>
            </a:p>
          </p:txBody>
        </p:sp>
        <p:grpSp>
          <p:nvGrpSpPr>
            <p:cNvPr id="42" name="Group 41">
              <a:extLst>
                <a:ext uri="{FF2B5EF4-FFF2-40B4-BE49-F238E27FC236}">
                  <a16:creationId xmlns:a16="http://schemas.microsoft.com/office/drawing/2014/main" id="{9B37493E-3C7C-8E2A-0D4C-51E9803639D0}"/>
                </a:ext>
              </a:extLst>
            </p:cNvPr>
            <p:cNvGrpSpPr/>
            <p:nvPr/>
          </p:nvGrpSpPr>
          <p:grpSpPr>
            <a:xfrm>
              <a:off x="3258209" y="1217582"/>
              <a:ext cx="4712093" cy="4711281"/>
              <a:chOff x="3258209" y="1217582"/>
              <a:chExt cx="4712093" cy="4711281"/>
            </a:xfrm>
            <a:grpFill/>
          </p:grpSpPr>
          <p:sp>
            <p:nvSpPr>
              <p:cNvPr id="43" name="Freeform 16">
                <a:extLst>
                  <a:ext uri="{FF2B5EF4-FFF2-40B4-BE49-F238E27FC236}">
                    <a16:creationId xmlns:a16="http://schemas.microsoft.com/office/drawing/2014/main" id="{210F685D-8701-81D3-73A9-F22973595F0E}"/>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44" name="Freeform 18">
                <a:extLst>
                  <a:ext uri="{FF2B5EF4-FFF2-40B4-BE49-F238E27FC236}">
                    <a16:creationId xmlns:a16="http://schemas.microsoft.com/office/drawing/2014/main" id="{D6FE99F9-C9D8-29C3-84CB-9215567C997C}"/>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45" name="Freeform 19">
                <a:extLst>
                  <a:ext uri="{FF2B5EF4-FFF2-40B4-BE49-F238E27FC236}">
                    <a16:creationId xmlns:a16="http://schemas.microsoft.com/office/drawing/2014/main" id="{68FC690B-B7F4-B8F6-3EE0-0104AC70B095}"/>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46" name="Freeform 20">
                <a:extLst>
                  <a:ext uri="{FF2B5EF4-FFF2-40B4-BE49-F238E27FC236}">
                    <a16:creationId xmlns:a16="http://schemas.microsoft.com/office/drawing/2014/main" id="{4946D86A-DEB7-C4AF-A04B-38034B1A7B99}"/>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47" name="Freeform 21">
                <a:extLst>
                  <a:ext uri="{FF2B5EF4-FFF2-40B4-BE49-F238E27FC236}">
                    <a16:creationId xmlns:a16="http://schemas.microsoft.com/office/drawing/2014/main" id="{5A524604-CDB9-53C6-7168-22D5010CB171}"/>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48" name="Freeform 22">
                <a:extLst>
                  <a:ext uri="{FF2B5EF4-FFF2-40B4-BE49-F238E27FC236}">
                    <a16:creationId xmlns:a16="http://schemas.microsoft.com/office/drawing/2014/main" id="{C2B96533-B4BB-282E-3545-63D217DFED79}"/>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49" name="Freeform 23">
                <a:extLst>
                  <a:ext uri="{FF2B5EF4-FFF2-40B4-BE49-F238E27FC236}">
                    <a16:creationId xmlns:a16="http://schemas.microsoft.com/office/drawing/2014/main" id="{9618F0B3-B9DD-F374-AC6A-F0E8D556176A}"/>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50" name="Freeform 24">
                <a:extLst>
                  <a:ext uri="{FF2B5EF4-FFF2-40B4-BE49-F238E27FC236}">
                    <a16:creationId xmlns:a16="http://schemas.microsoft.com/office/drawing/2014/main" id="{205E86BC-B179-1C3E-7AF7-2F07F671EF11}"/>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51" name="Freeform 25">
                <a:extLst>
                  <a:ext uri="{FF2B5EF4-FFF2-40B4-BE49-F238E27FC236}">
                    <a16:creationId xmlns:a16="http://schemas.microsoft.com/office/drawing/2014/main" id="{EA6ABC5E-7A5E-2A40-9678-0C878D91360C}"/>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52" name="Freeform 26">
                <a:extLst>
                  <a:ext uri="{FF2B5EF4-FFF2-40B4-BE49-F238E27FC236}">
                    <a16:creationId xmlns:a16="http://schemas.microsoft.com/office/drawing/2014/main" id="{CA1C9036-B32F-D185-3C92-3FD09F942931}"/>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53" name="Freeform 27">
                <a:extLst>
                  <a:ext uri="{FF2B5EF4-FFF2-40B4-BE49-F238E27FC236}">
                    <a16:creationId xmlns:a16="http://schemas.microsoft.com/office/drawing/2014/main" id="{1B9974D9-D814-0B3A-F117-94AC8437FD74}"/>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54" name="Freeform 28">
                <a:extLst>
                  <a:ext uri="{FF2B5EF4-FFF2-40B4-BE49-F238E27FC236}">
                    <a16:creationId xmlns:a16="http://schemas.microsoft.com/office/drawing/2014/main" id="{9A02BA46-9954-773A-A7EF-8F11903227B3}"/>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55" name="Freeform 29">
                <a:extLst>
                  <a:ext uri="{FF2B5EF4-FFF2-40B4-BE49-F238E27FC236}">
                    <a16:creationId xmlns:a16="http://schemas.microsoft.com/office/drawing/2014/main" id="{EE9BAAEE-CD47-A30F-1FD8-889EEA8A4813}"/>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56" name="Freeform 30">
                <a:extLst>
                  <a:ext uri="{FF2B5EF4-FFF2-40B4-BE49-F238E27FC236}">
                    <a16:creationId xmlns:a16="http://schemas.microsoft.com/office/drawing/2014/main" id="{5CF181CF-BB38-8C9C-EB47-CC5862DF17DE}"/>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grpSp>
        <p:nvGrpSpPr>
          <p:cNvPr id="57" name="Group 56">
            <a:extLst>
              <a:ext uri="{FF2B5EF4-FFF2-40B4-BE49-F238E27FC236}">
                <a16:creationId xmlns:a16="http://schemas.microsoft.com/office/drawing/2014/main" id="{4792B90E-063C-2C59-8483-40FCDE7F9FEB}"/>
              </a:ext>
            </a:extLst>
          </p:cNvPr>
          <p:cNvGrpSpPr/>
          <p:nvPr/>
        </p:nvGrpSpPr>
        <p:grpSpPr>
          <a:xfrm>
            <a:off x="6060098" y="4870583"/>
            <a:ext cx="872482" cy="1012568"/>
            <a:chOff x="8360213" y="3458151"/>
            <a:chExt cx="853935" cy="991043"/>
          </a:xfrm>
          <a:solidFill>
            <a:schemeClr val="bg1"/>
          </a:solidFill>
        </p:grpSpPr>
        <p:grpSp>
          <p:nvGrpSpPr>
            <p:cNvPr id="58" name="Graphic 2">
              <a:extLst>
                <a:ext uri="{FF2B5EF4-FFF2-40B4-BE49-F238E27FC236}">
                  <a16:creationId xmlns:a16="http://schemas.microsoft.com/office/drawing/2014/main" id="{2041E45B-90A7-E8B9-6BAF-EC17853C0691}"/>
                </a:ext>
              </a:extLst>
            </p:cNvPr>
            <p:cNvGrpSpPr/>
            <p:nvPr userDrawn="1"/>
          </p:nvGrpSpPr>
          <p:grpSpPr>
            <a:xfrm>
              <a:off x="8599192" y="3595917"/>
              <a:ext cx="375982" cy="204367"/>
              <a:chOff x="2642504" y="3763150"/>
              <a:chExt cx="375982" cy="204367"/>
            </a:xfrm>
            <a:grpFill/>
          </p:grpSpPr>
          <p:sp>
            <p:nvSpPr>
              <p:cNvPr id="64" name="Freeform 88">
                <a:extLst>
                  <a:ext uri="{FF2B5EF4-FFF2-40B4-BE49-F238E27FC236}">
                    <a16:creationId xmlns:a16="http://schemas.microsoft.com/office/drawing/2014/main" id="{2CDFB381-70AE-38E9-22D4-7E3BF3FCE282}"/>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7473B6"/>
              </a:solidFill>
              <a:ln w="3834" cap="flat">
                <a:noFill/>
                <a:prstDash val="solid"/>
                <a:miter/>
              </a:ln>
            </p:spPr>
            <p:txBody>
              <a:bodyPr rtlCol="0" anchor="ctr"/>
              <a:lstStyle/>
              <a:p>
                <a:endParaRPr lang="en-US"/>
              </a:p>
            </p:txBody>
          </p:sp>
          <p:sp>
            <p:nvSpPr>
              <p:cNvPr id="65" name="Freeform 89">
                <a:extLst>
                  <a:ext uri="{FF2B5EF4-FFF2-40B4-BE49-F238E27FC236}">
                    <a16:creationId xmlns:a16="http://schemas.microsoft.com/office/drawing/2014/main" id="{7D58E143-BFF4-B046-EF1A-101189875D6F}"/>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7473B6"/>
              </a:solidFill>
              <a:ln w="3834" cap="flat">
                <a:noFill/>
                <a:prstDash val="solid"/>
                <a:miter/>
              </a:ln>
            </p:spPr>
            <p:txBody>
              <a:bodyPr rtlCol="0" anchor="ctr"/>
              <a:lstStyle/>
              <a:p>
                <a:endParaRPr lang="en-US" dirty="0"/>
              </a:p>
            </p:txBody>
          </p:sp>
        </p:grpSp>
        <p:grpSp>
          <p:nvGrpSpPr>
            <p:cNvPr id="59" name="Graphic 2">
              <a:extLst>
                <a:ext uri="{FF2B5EF4-FFF2-40B4-BE49-F238E27FC236}">
                  <a16:creationId xmlns:a16="http://schemas.microsoft.com/office/drawing/2014/main" id="{32019050-1FCB-2342-EB9A-1553C642BB37}"/>
                </a:ext>
              </a:extLst>
            </p:cNvPr>
            <p:cNvGrpSpPr/>
            <p:nvPr userDrawn="1"/>
          </p:nvGrpSpPr>
          <p:grpSpPr>
            <a:xfrm>
              <a:off x="8360213" y="3458151"/>
              <a:ext cx="853935" cy="991043"/>
              <a:chOff x="2403525" y="3625384"/>
              <a:chExt cx="853935" cy="991043"/>
            </a:xfrm>
            <a:grpFill/>
          </p:grpSpPr>
          <p:sp>
            <p:nvSpPr>
              <p:cNvPr id="60" name="Freeform 84">
                <a:extLst>
                  <a:ext uri="{FF2B5EF4-FFF2-40B4-BE49-F238E27FC236}">
                    <a16:creationId xmlns:a16="http://schemas.microsoft.com/office/drawing/2014/main" id="{88EE6E21-591B-D85E-1675-EE73DB9BAF2A}"/>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a:p>
            </p:txBody>
          </p:sp>
          <p:sp>
            <p:nvSpPr>
              <p:cNvPr id="61" name="Freeform 85">
                <a:extLst>
                  <a:ext uri="{FF2B5EF4-FFF2-40B4-BE49-F238E27FC236}">
                    <a16:creationId xmlns:a16="http://schemas.microsoft.com/office/drawing/2014/main" id="{9DD90E12-C267-7CFE-B849-EF6CEE982038}"/>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a:p>
            </p:txBody>
          </p:sp>
          <p:sp>
            <p:nvSpPr>
              <p:cNvPr id="62" name="Freeform 86">
                <a:extLst>
                  <a:ext uri="{FF2B5EF4-FFF2-40B4-BE49-F238E27FC236}">
                    <a16:creationId xmlns:a16="http://schemas.microsoft.com/office/drawing/2014/main" id="{073BE2C5-2A64-1D56-593D-0799FEA89F6B}"/>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a:p>
            </p:txBody>
          </p:sp>
          <p:sp>
            <p:nvSpPr>
              <p:cNvPr id="63" name="Freeform 87">
                <a:extLst>
                  <a:ext uri="{FF2B5EF4-FFF2-40B4-BE49-F238E27FC236}">
                    <a16:creationId xmlns:a16="http://schemas.microsoft.com/office/drawing/2014/main" id="{75C57D4F-CFC7-BC63-88D2-0063C1DB2EEE}"/>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700433714"/>
      </p:ext>
    </p:extLst>
  </p:cSld>
  <p:clrMapOvr>
    <a:masterClrMapping/>
  </p:clrMapOvr>
</p:sld>
</file>

<file path=ppt/slides/slide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C3C86-6339-10BE-DCE4-535A01F1A70B}"/>
            </a:ext>
          </a:extLst>
        </p:cNvPr>
        <p:cNvGrpSpPr/>
        <p:nvPr/>
      </p:nvGrpSpPr>
      <p:grpSpPr>
        <a:xfrm>
          <a:off x="0" y="0"/>
          <a:ext cx="0" cy="0"/>
          <a:chOff x="0" y="0"/>
          <a:chExt cx="0" cy="0"/>
        </a:xfrm>
      </p:grpSpPr>
      <p:sp>
        <p:nvSpPr>
          <p:cNvPr id="6" name="Text Placeholder 1">
            <a:extLst>
              <a:ext uri="{FF2B5EF4-FFF2-40B4-BE49-F238E27FC236}">
                <a16:creationId xmlns:a16="http://schemas.microsoft.com/office/drawing/2014/main" id="{D91A7042-9C5B-4479-E138-5946074A7485}"/>
              </a:ext>
            </a:extLst>
          </p:cNvPr>
          <p:cNvSpPr txBox="1">
            <a:spLocks/>
          </p:cNvSpPr>
          <p:nvPr/>
        </p:nvSpPr>
        <p:spPr>
          <a:xfrm>
            <a:off x="-1" y="650590"/>
            <a:ext cx="7489371" cy="641497"/>
          </a:xfrm>
          <a:prstGeom prst="rect">
            <a:avLst/>
          </a:prstGeom>
          <a:solidFill>
            <a:srgbClr val="F26F46"/>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2665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7250">
              <a:lnSpc>
                <a:spcPct val="100000"/>
              </a:lnSpc>
            </a:pPr>
            <a:r>
              <a:rPr lang="en-US" dirty="0">
                <a:solidFill>
                  <a:schemeClr val="bg1"/>
                </a:solidFill>
              </a:rPr>
              <a:t>Madhistorier og adfærd</a:t>
            </a:r>
          </a:p>
        </p:txBody>
      </p:sp>
      <p:sp>
        <p:nvSpPr>
          <p:cNvPr id="2" name="Text Placeholder 1">
            <a:extLst>
              <a:ext uri="{FF2B5EF4-FFF2-40B4-BE49-F238E27FC236}">
                <a16:creationId xmlns:a16="http://schemas.microsoft.com/office/drawing/2014/main" id="{05A180A5-5950-57E8-C1C8-EB2C730E13AA}"/>
              </a:ext>
            </a:extLst>
          </p:cNvPr>
          <p:cNvSpPr>
            <a:spLocks noGrp="1"/>
          </p:cNvSpPr>
          <p:nvPr>
            <p:ph type="body" sz="quarter" idx="19"/>
          </p:nvPr>
        </p:nvSpPr>
        <p:spPr>
          <a:xfrm>
            <a:off x="904875" y="1558925"/>
            <a:ext cx="10053638" cy="4249738"/>
          </a:xfrm>
          <a:prstGeom prst="rect">
            <a:avLst/>
          </a:prstGeom>
        </p:spPr>
        <p:txBody>
          <a:bodyPr/>
          <a:lstStyle/>
          <a:p>
            <a:pPr marL="0" indent="0"/>
            <a:r>
              <a:rPr lang="en-US" dirty="0"/>
              <a:t>Madhistorier påvirker også adfærd og daglige beslutninger. Den måde, mad beskrives, promoveres og deles på, påvirker, hvad folk vælger at købe, spise og støtte. Fortællinger kan tilskynde til bestemte vaner, såsom at vælge lokale fødevarer, undgå spild eller støtte småproducenter.</a:t>
            </a:r>
          </a:p>
          <a:p>
            <a:pPr marL="0" indent="0"/>
            <a:endParaRPr lang="en-US" dirty="0"/>
          </a:p>
          <a:p>
            <a:pPr marL="0" indent="0"/>
            <a:r>
              <a:rPr lang="en-US" dirty="0"/>
              <a:t>Fortællinger om mad kan:</a:t>
            </a:r>
          </a:p>
          <a:p>
            <a:pPr marL="0" indent="0"/>
            <a:endParaRPr lang="en-US" dirty="0"/>
          </a:p>
          <a:p>
            <a:pPr marL="285750" indent="-285750">
              <a:buFont typeface="Arial" panose="020B0604020202020204" pitchFamily="34" charset="0"/>
              <a:buChar char="•"/>
            </a:pPr>
            <a:r>
              <a:rPr lang="en-US" dirty="0">
                <a:highlight>
                  <a:srgbClr val="ECC0DA"/>
                </a:highlight>
              </a:rPr>
              <a:t>Påvirke købs- og forbrugsvalg</a:t>
            </a:r>
          </a:p>
          <a:p>
            <a:pPr marL="285750" indent="-285750">
              <a:buFont typeface="Arial" panose="020B0604020202020204" pitchFamily="34" charset="0"/>
              <a:buChar char="•"/>
            </a:pPr>
            <a:r>
              <a:rPr lang="en-US" dirty="0">
                <a:highlight>
                  <a:srgbClr val="ECC0DA"/>
                </a:highlight>
              </a:rPr>
              <a:t>Forme holdninger til bæredygtig og etisk mad</a:t>
            </a:r>
          </a:p>
          <a:p>
            <a:pPr marL="285750" indent="-285750">
              <a:buFont typeface="Arial" panose="020B0604020202020204" pitchFamily="34" charset="0"/>
              <a:buChar char="•"/>
            </a:pPr>
            <a:r>
              <a:rPr lang="en-US" dirty="0">
                <a:highlight>
                  <a:srgbClr val="ECC0DA"/>
                </a:highlight>
              </a:rPr>
              <a:t>Opbygge eller mindske tilliden til fødevareproducenter og institutioner</a:t>
            </a:r>
          </a:p>
          <a:p>
            <a:pPr marL="285750" indent="-285750">
              <a:buFont typeface="Arial" panose="020B0604020202020204" pitchFamily="34" charset="0"/>
              <a:buChar char="•"/>
            </a:pPr>
            <a:r>
              <a:rPr lang="en-US" dirty="0">
                <a:highlight>
                  <a:srgbClr val="ECC0DA"/>
                </a:highlight>
              </a:rPr>
              <a:t>Normalisere visse kostvaner, mens andre marginaliseres</a:t>
            </a:r>
          </a:p>
          <a:p>
            <a:pPr marL="285750" indent="-285750">
              <a:buFont typeface="Arial" panose="020B0604020202020204" pitchFamily="34" charset="0"/>
              <a:buChar char="•"/>
            </a:pPr>
            <a:endParaRPr lang="en-US" dirty="0"/>
          </a:p>
          <a:p>
            <a:pPr marL="0" indent="0"/>
            <a:r>
              <a:rPr lang="en-US" dirty="0"/>
              <a:t>Samtidig kan fortællinger om mad forenkle komplekse fødevaresystemer. Der er behov for kritisk engagement for at forstå, hvis interesser der repræsenteres, og hvis der mangler.</a:t>
            </a:r>
          </a:p>
        </p:txBody>
      </p:sp>
    </p:spTree>
    <p:extLst>
      <p:ext uri="{BB962C8B-B14F-4D97-AF65-F5344CB8AC3E}">
        <p14:creationId xmlns:p14="http://schemas.microsoft.com/office/powerpoint/2010/main" val="2426038509"/>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3e6f6d7-4071-4c4f-8546-e85adde50a14" xsi:nil="true"/>
    <lcf76f155ced4ddcb4097134ff3c332f xmlns="9a3675fe-59de-45af-8ae9-99876c5560d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889DE75BF3DFE46B7189CD8459F7ED5" ma:contentTypeVersion="14" ma:contentTypeDescription="Create a new document." ma:contentTypeScope="" ma:versionID="a9e89617b0f6a5821d6dac1775440d2a">
  <xsd:schema xmlns:xsd="http://www.w3.org/2001/XMLSchema" xmlns:xs="http://www.w3.org/2001/XMLSchema" xmlns:p="http://schemas.microsoft.com/office/2006/metadata/properties" xmlns:ns2="9a3675fe-59de-45af-8ae9-99876c5560d0" xmlns:ns3="43e6f6d7-4071-4c4f-8546-e85adde50a14" targetNamespace="http://schemas.microsoft.com/office/2006/metadata/properties" ma:root="true" ma:fieldsID="1c3693e0b8c68385bb6a8d0f0e500582" ns2:_="" ns3:_="">
    <xsd:import namespace="9a3675fe-59de-45af-8ae9-99876c5560d0"/>
    <xsd:import namespace="43e6f6d7-4071-4c4f-8546-e85adde50a1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3675fe-59de-45af-8ae9-99876c5560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02e4e3a-1431-4321-a2fb-937b74f00274"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3e6f6d7-4071-4c4f-8546-e85adde50a14"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bda3c60-de76-4ce2-b7e0-61a9a81f8699}" ma:internalName="TaxCatchAll" ma:showField="CatchAllData" ma:web="43e6f6d7-4071-4c4f-8546-e85adde50a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A2C0DB-C073-49CE-9979-DE79796FD959}">
  <ds:schemaRefs>
    <ds:schemaRef ds:uri="http://schemas.microsoft.com/office/2006/metadata/properties"/>
    <ds:schemaRef ds:uri="http://schemas.microsoft.com/office/infopath/2007/PartnerControls"/>
    <ds:schemaRef ds:uri="43e6f6d7-4071-4c4f-8546-e85adde50a14"/>
    <ds:schemaRef ds:uri="9a3675fe-59de-45af-8ae9-99876c5560d0"/>
  </ds:schemaRefs>
</ds:datastoreItem>
</file>

<file path=customXml/itemProps2.xml><?xml version="1.0" encoding="utf-8"?>
<ds:datastoreItem xmlns:ds="http://schemas.openxmlformats.org/officeDocument/2006/customXml" ds:itemID="{40004CA4-C938-4702-BAAF-5AD64A8F9A91}">
  <ds:schemaRefs>
    <ds:schemaRef ds:uri="http://schemas.microsoft.com/sharepoint/v3/contenttype/forms"/>
  </ds:schemaRefs>
</ds:datastoreItem>
</file>

<file path=customXml/itemProps3.xml><?xml version="1.0" encoding="utf-8"?>
<ds:datastoreItem xmlns:ds="http://schemas.openxmlformats.org/officeDocument/2006/customXml" ds:itemID="{43C8FA77-0B9F-402A-BEFB-F6DE66C8D3C0}"/>
</file>

<file path=docProps/app.xml><?xml version="1.0" encoding="utf-8"?>
<Properties xmlns="http://schemas.openxmlformats.org/officeDocument/2006/extended-properties" xmlns:vt="http://schemas.openxmlformats.org/officeDocument/2006/docPropsVTypes">
  <TotalTime>3930</TotalTime>
  <Words>4832</Words>
  <Application>Microsoft Office PowerPoint</Application>
  <PresentationFormat>Widescreen</PresentationFormat>
  <Paragraphs>307</Paragraphs>
  <Slides>45</Slides>
  <Notes>11</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Calibri</vt:lpstr>
      <vt:lpstr>Montserrat</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oreProperties xmlns:dc="http://purl.org/dc/elements/1.1/" xmlns:dcterms="http://purl.org/dc/terms/" xmlns:xsi="http://www.w3.org/2001/XMLSchema-instance" xmlns="http://schemas.openxmlformats.org/package/2006/metadata/core-properties">
  <dc:title>PowerPoint Presentation</dc:title>
  <dc:creator>Gillian Keane</dc:creator>
  <lastModifiedBy>canice euei</lastModifiedBy>
  <revision>247</revision>
  <dcterms:created xsi:type="dcterms:W3CDTF">2020-10-14T13:32:04.0000000Z</dcterms:created>
  <dcterms:modified xsi:type="dcterms:W3CDTF">2026-01-30T17:27:23.0000000Z</dcterms:modified>
  <keywords>, docId:39D432715BF2DF54454D4D874CDFACD9</keywords>
</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0x010100D889DE75BF3DFE46B7189CD8459F7ED5</vt:lpwstr>
  </property>
  <property fmtid="{D5CDD505-2E9C-101B-9397-08002B2CF9AE}" pid="3" name="MediaServiceImageTags">
    <vt:lpwstr/>
  </property>
</Properties>
</file>